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Lst>
  <p:notesMasterIdLst>
    <p:notesMasterId r:id="rId4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2" r:id="rId19"/>
    <p:sldId id="342" r:id="rId20"/>
    <p:sldId id="273" r:id="rId21"/>
    <p:sldId id="277" r:id="rId22"/>
    <p:sldId id="278" r:id="rId23"/>
    <p:sldId id="279" r:id="rId24"/>
    <p:sldId id="280" r:id="rId25"/>
    <p:sldId id="284" r:id="rId26"/>
    <p:sldId id="320" r:id="rId27"/>
    <p:sldId id="321" r:id="rId28"/>
    <p:sldId id="330" r:id="rId29"/>
    <p:sldId id="336" r:id="rId30"/>
    <p:sldId id="323" r:id="rId31"/>
    <p:sldId id="286" r:id="rId32"/>
    <p:sldId id="287" r:id="rId33"/>
    <p:sldId id="288" r:id="rId34"/>
    <p:sldId id="289" r:id="rId35"/>
    <p:sldId id="290" r:id="rId36"/>
    <p:sldId id="291" r:id="rId37"/>
    <p:sldId id="295" r:id="rId38"/>
    <p:sldId id="296" r:id="rId39"/>
    <p:sldId id="337" r:id="rId40"/>
    <p:sldId id="338" r:id="rId41"/>
    <p:sldId id="352" r:id="rId42"/>
    <p:sldId id="309" r:id="rId43"/>
    <p:sldId id="308" r:id="rId44"/>
    <p:sldId id="310" r:id="rId45"/>
    <p:sldId id="311"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BA4C46-A825-435B-9D97-3BBF49BEBC23}" v="53" dt="2019-02-13T02:42:47.341"/>
    <p1510:client id="{A7B69322-73A0-C7E4-AC95-DA6FB8AE445B}" v="281" dt="2020-02-10T20:34:32.71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81"/>
    <p:restoredTop sz="94712"/>
  </p:normalViewPr>
  <p:slideViewPr>
    <p:cSldViewPr snapToGrid="0">
      <p:cViewPr varScale="1">
        <p:scale>
          <a:sx n="108" d="100"/>
          <a:sy n="108" d="100"/>
        </p:scale>
        <p:origin x="208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99A1-99AB-4AE3-A7DA-7E2EC8575E99}" type="datetimeFigureOut">
              <a:rPr lang="nl-BE" smtClean="0"/>
              <a:t>13/02/2020</a:t>
            </a:fld>
            <a:endParaRPr lang="nl-BE"/>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A4DB23-39E6-4041-AC7C-BA0A2261E613}" type="slidenum">
              <a:rPr lang="nl-BE" smtClean="0"/>
              <a:t>‹nr.›</a:t>
            </a:fld>
            <a:endParaRPr lang="nl-BE"/>
          </a:p>
        </p:txBody>
      </p:sp>
    </p:spTree>
    <p:extLst>
      <p:ext uri="{BB962C8B-B14F-4D97-AF65-F5344CB8AC3E}">
        <p14:creationId xmlns:p14="http://schemas.microsoft.com/office/powerpoint/2010/main" val="331689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36494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63" name="Shape 163"/>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nl-NL"/>
              <a:t>11</a:t>
            </a:fld>
            <a:endParaRPr lang="nl-NL"/>
          </a:p>
        </p:txBody>
      </p:sp>
    </p:spTree>
    <p:extLst>
      <p:ext uri="{BB962C8B-B14F-4D97-AF65-F5344CB8AC3E}">
        <p14:creationId xmlns:p14="http://schemas.microsoft.com/office/powerpoint/2010/main" val="166970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NL"/>
              <a:t>PXL project</a:t>
            </a:r>
          </a:p>
        </p:txBody>
      </p:sp>
      <p:sp>
        <p:nvSpPr>
          <p:cNvPr id="170" name="Shape 17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nl-NL"/>
              <a:t>12</a:t>
            </a:fld>
            <a:endParaRPr lang="nl-NL"/>
          </a:p>
        </p:txBody>
      </p:sp>
    </p:spTree>
    <p:extLst>
      <p:ext uri="{BB962C8B-B14F-4D97-AF65-F5344CB8AC3E}">
        <p14:creationId xmlns:p14="http://schemas.microsoft.com/office/powerpoint/2010/main" val="204054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NL"/>
              <a:t>PXL project</a:t>
            </a:r>
          </a:p>
        </p:txBody>
      </p:sp>
      <p:sp>
        <p:nvSpPr>
          <p:cNvPr id="177" name="Shape 17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nl-NL"/>
              <a:t>13</a:t>
            </a:fld>
            <a:endParaRPr lang="nl-NL"/>
          </a:p>
        </p:txBody>
      </p:sp>
    </p:spTree>
    <p:extLst>
      <p:ext uri="{BB962C8B-B14F-4D97-AF65-F5344CB8AC3E}">
        <p14:creationId xmlns:p14="http://schemas.microsoft.com/office/powerpoint/2010/main" val="171071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NL"/>
              <a:t>verzonnen project</a:t>
            </a:r>
          </a:p>
        </p:txBody>
      </p:sp>
      <p:sp>
        <p:nvSpPr>
          <p:cNvPr id="198" name="Shape 19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nl-NL"/>
              <a:t>14</a:t>
            </a:fld>
            <a:endParaRPr lang="nl-NL"/>
          </a:p>
        </p:txBody>
      </p:sp>
    </p:spTree>
    <p:extLst>
      <p:ext uri="{BB962C8B-B14F-4D97-AF65-F5344CB8AC3E}">
        <p14:creationId xmlns:p14="http://schemas.microsoft.com/office/powerpoint/2010/main" val="1038380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NL"/>
              <a:t>PXL project</a:t>
            </a:r>
          </a:p>
        </p:txBody>
      </p:sp>
      <p:sp>
        <p:nvSpPr>
          <p:cNvPr id="205" name="Shape 2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nl-NL"/>
              <a:t>15</a:t>
            </a:fld>
            <a:endParaRPr lang="nl-NL"/>
          </a:p>
        </p:txBody>
      </p:sp>
    </p:spTree>
    <p:extLst>
      <p:ext uri="{BB962C8B-B14F-4D97-AF65-F5344CB8AC3E}">
        <p14:creationId xmlns:p14="http://schemas.microsoft.com/office/powerpoint/2010/main" val="783928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NL"/>
              <a:t>PXL project</a:t>
            </a:r>
          </a:p>
        </p:txBody>
      </p:sp>
      <p:sp>
        <p:nvSpPr>
          <p:cNvPr id="205" name="Shape 2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nl-NL"/>
              <a:t>16</a:t>
            </a:fld>
            <a:endParaRPr lang="nl-NL"/>
          </a:p>
        </p:txBody>
      </p:sp>
    </p:spTree>
    <p:extLst>
      <p:ext uri="{BB962C8B-B14F-4D97-AF65-F5344CB8AC3E}">
        <p14:creationId xmlns:p14="http://schemas.microsoft.com/office/powerpoint/2010/main" val="2829315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NL"/>
              <a:t>PXL project</a:t>
            </a:r>
          </a:p>
        </p:txBody>
      </p:sp>
      <p:sp>
        <p:nvSpPr>
          <p:cNvPr id="212" name="Shape 2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nl-NL"/>
              <a:t>17</a:t>
            </a:fld>
            <a:endParaRPr lang="nl-NL"/>
          </a:p>
        </p:txBody>
      </p:sp>
    </p:spTree>
    <p:extLst>
      <p:ext uri="{BB962C8B-B14F-4D97-AF65-F5344CB8AC3E}">
        <p14:creationId xmlns:p14="http://schemas.microsoft.com/office/powerpoint/2010/main" val="731749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616943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19088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251" name="Shape 2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nl-NL"/>
              <a:t>20</a:t>
            </a:fld>
            <a:endParaRPr lang="nl-NL"/>
          </a:p>
        </p:txBody>
      </p:sp>
    </p:spTree>
    <p:extLst>
      <p:ext uri="{BB962C8B-B14F-4D97-AF65-F5344CB8AC3E}">
        <p14:creationId xmlns:p14="http://schemas.microsoft.com/office/powerpoint/2010/main" val="228286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29861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256" name="Shape 2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5830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284" name="Shape 284"/>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nl-NL"/>
              <a:t>22</a:t>
            </a:fld>
            <a:endParaRPr lang="nl-NL"/>
          </a:p>
        </p:txBody>
      </p:sp>
    </p:spTree>
    <p:extLst>
      <p:ext uri="{BB962C8B-B14F-4D97-AF65-F5344CB8AC3E}">
        <p14:creationId xmlns:p14="http://schemas.microsoft.com/office/powerpoint/2010/main" val="187882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S</a:t>
            </a:r>
          </a:p>
        </p:txBody>
      </p:sp>
      <p:sp>
        <p:nvSpPr>
          <p:cNvPr id="4" name="Tijdelijke aanduiding voor dianummer 3"/>
          <p:cNvSpPr>
            <a:spLocks noGrp="1"/>
          </p:cNvSpPr>
          <p:nvPr>
            <p:ph type="sldNum" sz="quarter" idx="10"/>
          </p:nvPr>
        </p:nvSpPr>
        <p:spPr/>
        <p:txBody>
          <a:bodyPr/>
          <a:lstStyle/>
          <a:p>
            <a:fld id="{33A4DB23-39E6-4041-AC7C-BA0A2261E613}" type="slidenum">
              <a:rPr lang="nl-BE" smtClean="0"/>
              <a:t>23</a:t>
            </a:fld>
            <a:endParaRPr lang="nl-BE"/>
          </a:p>
        </p:txBody>
      </p:sp>
    </p:spTree>
    <p:extLst>
      <p:ext uri="{BB962C8B-B14F-4D97-AF65-F5344CB8AC3E}">
        <p14:creationId xmlns:p14="http://schemas.microsoft.com/office/powerpoint/2010/main" val="3655362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S</a:t>
            </a:r>
          </a:p>
        </p:txBody>
      </p:sp>
      <p:sp>
        <p:nvSpPr>
          <p:cNvPr id="4" name="Tijdelijke aanduiding voor dianummer 3"/>
          <p:cNvSpPr>
            <a:spLocks noGrp="1"/>
          </p:cNvSpPr>
          <p:nvPr>
            <p:ph type="sldNum" sz="quarter" idx="10"/>
          </p:nvPr>
        </p:nvSpPr>
        <p:spPr/>
        <p:txBody>
          <a:bodyPr/>
          <a:lstStyle/>
          <a:p>
            <a:fld id="{33A4DB23-39E6-4041-AC7C-BA0A2261E613}" type="slidenum">
              <a:rPr lang="nl-BE" smtClean="0"/>
              <a:t>24</a:t>
            </a:fld>
            <a:endParaRPr lang="nl-BE"/>
          </a:p>
        </p:txBody>
      </p:sp>
    </p:spTree>
    <p:extLst>
      <p:ext uri="{BB962C8B-B14F-4D97-AF65-F5344CB8AC3E}">
        <p14:creationId xmlns:p14="http://schemas.microsoft.com/office/powerpoint/2010/main" val="1408228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S</a:t>
            </a:r>
          </a:p>
        </p:txBody>
      </p:sp>
      <p:sp>
        <p:nvSpPr>
          <p:cNvPr id="4" name="Tijdelijke aanduiding voor dianummer 3"/>
          <p:cNvSpPr>
            <a:spLocks noGrp="1"/>
          </p:cNvSpPr>
          <p:nvPr>
            <p:ph type="sldNum" sz="quarter" idx="10"/>
          </p:nvPr>
        </p:nvSpPr>
        <p:spPr/>
        <p:txBody>
          <a:bodyPr/>
          <a:lstStyle/>
          <a:p>
            <a:fld id="{33A4DB23-39E6-4041-AC7C-BA0A2261E613}" type="slidenum">
              <a:rPr lang="nl-BE" smtClean="0"/>
              <a:t>25</a:t>
            </a:fld>
            <a:endParaRPr lang="nl-BE"/>
          </a:p>
        </p:txBody>
      </p:sp>
    </p:spTree>
    <p:extLst>
      <p:ext uri="{BB962C8B-B14F-4D97-AF65-F5344CB8AC3E}">
        <p14:creationId xmlns:p14="http://schemas.microsoft.com/office/powerpoint/2010/main" val="2873191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379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296" name="Shape 2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275469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291948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2434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839821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895003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891425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89343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982321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S</a:t>
            </a:r>
            <a:endParaRP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801067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415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nl-BE"/>
              <a:t>T</a:t>
            </a:r>
            <a:endParaRPr/>
          </a:p>
        </p:txBody>
      </p:sp>
      <p:sp>
        <p:nvSpPr>
          <p:cNvPr id="443" name="Shape 4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47950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37" name="Shape 43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nl-BE" sz="1200" b="0" i="0" u="none" strike="noStrike" cap="none" baseline="0">
                <a:solidFill>
                  <a:schemeClr val="dk1"/>
                </a:solidFill>
                <a:latin typeface="Calibri"/>
                <a:ea typeface="Calibri"/>
                <a:cs typeface="Calibri"/>
                <a:sym typeface="Calibri"/>
              </a:rPr>
              <a:t>T</a:t>
            </a:r>
            <a:endParaRPr sz="1200" b="0" i="0" u="none" strike="noStrike" cap="none" baseline="0">
              <a:solidFill>
                <a:schemeClr val="dk1"/>
              </a:solidFill>
              <a:latin typeface="Calibri"/>
              <a:ea typeface="Calibri"/>
              <a:cs typeface="Calibri"/>
              <a:sym typeface="Calibri"/>
            </a:endParaRPr>
          </a:p>
        </p:txBody>
      </p:sp>
      <p:sp>
        <p:nvSpPr>
          <p:cNvPr id="438" name="Shape 43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nl-NL" sz="1200" b="0" i="0" u="none" strike="noStrike" cap="none" baseline="0">
                <a:solidFill>
                  <a:schemeClr val="dk1"/>
                </a:solidFill>
                <a:latin typeface="Calibri"/>
                <a:ea typeface="Calibri"/>
                <a:cs typeface="Calibri"/>
                <a:sym typeface="Calibri"/>
              </a:rPr>
              <a:t>40</a:t>
            </a:fld>
            <a:endParaRPr lang="nl-NL"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7925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49" name="Shape 44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nl-BE" sz="1200" b="0" i="0" u="none" strike="noStrike" cap="none" baseline="0">
                <a:solidFill>
                  <a:schemeClr val="dk1"/>
                </a:solidFill>
                <a:latin typeface="Calibri"/>
                <a:ea typeface="Calibri"/>
                <a:cs typeface="Calibri"/>
                <a:sym typeface="Calibri"/>
              </a:rPr>
              <a:t>T</a:t>
            </a:r>
            <a:endParaRPr sz="1200" b="0" i="0" u="none" strike="noStrike" cap="none" baseline="0">
              <a:solidFill>
                <a:schemeClr val="dk1"/>
              </a:solidFill>
              <a:latin typeface="Calibri"/>
              <a:ea typeface="Calibri"/>
              <a:cs typeface="Calibri"/>
              <a:sym typeface="Calibri"/>
            </a:endParaRPr>
          </a:p>
        </p:txBody>
      </p:sp>
      <p:sp>
        <p:nvSpPr>
          <p:cNvPr id="450" name="Shape 4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nl-NL" sz="1200" b="0" i="0" u="none" strike="noStrike" cap="none" baseline="0">
                <a:solidFill>
                  <a:schemeClr val="dk1"/>
                </a:solidFill>
                <a:latin typeface="Calibri"/>
                <a:ea typeface="Calibri"/>
                <a:cs typeface="Calibri"/>
                <a:sym typeface="Calibri"/>
              </a:rPr>
              <a:t>41</a:t>
            </a:fld>
            <a:endParaRPr lang="nl-NL"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7573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55472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r>
              <a:rPr lang="nl-BE" sz="1200" b="0" i="0" u="none" strike="noStrike" cap="none" baseline="0">
                <a:solidFill>
                  <a:schemeClr val="dk1"/>
                </a:solidFill>
                <a:latin typeface="Calibri"/>
                <a:ea typeface="Calibri"/>
                <a:cs typeface="Calibri"/>
                <a:sym typeface="Calibri"/>
              </a:rPr>
              <a:t>T</a:t>
            </a:r>
            <a:endParaRPr sz="1200" b="0" i="0" u="none" strike="noStrike" cap="none" baseline="0">
              <a:solidFill>
                <a:schemeClr val="dk1"/>
              </a:solidFill>
              <a:latin typeface="Calibri"/>
              <a:ea typeface="Calibri"/>
              <a:cs typeface="Calibri"/>
              <a:sym typeface="Calibri"/>
            </a:endParaRPr>
          </a:p>
        </p:txBody>
      </p:sp>
      <p:sp>
        <p:nvSpPr>
          <p:cNvPr id="457" name="Shape 4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nl-NL" sz="1200" b="0" i="0" u="none" strike="noStrike" cap="none" baseline="0">
                <a:solidFill>
                  <a:schemeClr val="dk1"/>
                </a:solidFill>
                <a:latin typeface="Calibri"/>
                <a:ea typeface="Calibri"/>
                <a:cs typeface="Calibri"/>
                <a:sym typeface="Calibri"/>
              </a:rPr>
              <a:t>42</a:t>
            </a:fld>
            <a:endParaRPr lang="nl-NL"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401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3651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125627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1496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59541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129847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nl-NL"/>
              <a:t>Klik om de stijl te bewerken</a:t>
            </a:r>
            <a:endParaRPr lang="en-US"/>
          </a:p>
        </p:txBody>
      </p:sp>
      <p:sp>
        <p:nvSpPr>
          <p:cNvPr id="3" name="Subtitle 2"/>
          <p:cNvSpPr>
            <a:spLocks noGrp="1"/>
          </p:cNvSpPr>
          <p:nvPr>
            <p:ph type="subTitle" idx="1"/>
          </p:nvPr>
        </p:nvSpPr>
        <p:spPr>
          <a:xfrm>
            <a:off x="1143000" y="3509963"/>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a:p>
        </p:txBody>
      </p:sp>
      <p:sp>
        <p:nvSpPr>
          <p:cNvPr id="4" name="Date Placeholder 3"/>
          <p:cNvSpPr>
            <a:spLocks noGrp="1"/>
          </p:cNvSpPr>
          <p:nvPr>
            <p:ph type="dt" sz="half" idx="10"/>
          </p:nvPr>
        </p:nvSpPr>
        <p:spPr/>
        <p:txBody>
          <a:bodyPr/>
          <a:lstStyle/>
          <a:p>
            <a:fld id="{6D69ACB7-8DA7-4AF8-A474-46A1998EDF52}" type="datetimeFigureOut">
              <a:rPr lang="nl-BE" smtClean="0"/>
              <a:t>13/02/2020</a:t>
            </a:fld>
            <a:endParaRPr lang="nl-BE"/>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EABA0-D78B-4F9C-9026-5872651F022D}" type="slidenum">
              <a:rPr lang="nl-BE" smtClean="0"/>
              <a:t>‹nr.›</a:t>
            </a:fld>
            <a:endParaRPr lang="nl-BE"/>
          </a:p>
        </p:txBody>
      </p:sp>
      <p:pic>
        <p:nvPicPr>
          <p:cNvPr id="10" name="Afbeelding 9"/>
          <p:cNvPicPr>
            <a:picLocks noChangeAspect="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15049" y="3994409"/>
            <a:ext cx="3152298" cy="2863591"/>
          </a:xfrm>
          <a:prstGeom prst="rect">
            <a:avLst/>
          </a:prstGeom>
        </p:spPr>
      </p:pic>
      <p:pic>
        <p:nvPicPr>
          <p:cNvPr id="11" name="Afbeelding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07208" y="6356351"/>
            <a:ext cx="2186684" cy="418290"/>
          </a:xfrm>
          <a:prstGeom prst="rect">
            <a:avLst/>
          </a:prstGeom>
        </p:spPr>
      </p:pic>
    </p:spTree>
    <p:extLst>
      <p:ext uri="{BB962C8B-B14F-4D97-AF65-F5344CB8AC3E}">
        <p14:creationId xmlns:p14="http://schemas.microsoft.com/office/powerpoint/2010/main" val="522935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fld id="{6D69ACB7-8DA7-4AF8-A474-46A1998EDF52}" type="datetimeFigureOut">
              <a:rPr lang="nl-BE" smtClean="0"/>
              <a:t>13/02/2020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a:extLst>
              <a:ext uri="{FF2B5EF4-FFF2-40B4-BE49-F238E27FC236}">
                <a16:creationId xmlns:a16="http://schemas.microsoft.com/office/drawing/2014/main" id="{3BE6DB4B-0321-2343-9314-5927282225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9405" y="6325056"/>
            <a:ext cx="2235945" cy="427713"/>
          </a:xfrm>
          <a:prstGeom prst="rect">
            <a:avLst/>
          </a:prstGeom>
        </p:spPr>
      </p:pic>
    </p:spTree>
    <p:extLst>
      <p:ext uri="{BB962C8B-B14F-4D97-AF65-F5344CB8AC3E}">
        <p14:creationId xmlns:p14="http://schemas.microsoft.com/office/powerpoint/2010/main" val="3481678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nl-NL"/>
              <a:t>Klik om de stijl te bewerken</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fld id="{6D69ACB7-8DA7-4AF8-A474-46A1998EDF52}" type="datetimeFigureOut">
              <a:rPr lang="nl-BE" smtClean="0"/>
              <a:t>13/02/2020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a:extLst>
              <a:ext uri="{FF2B5EF4-FFF2-40B4-BE49-F238E27FC236}">
                <a16:creationId xmlns:a16="http://schemas.microsoft.com/office/drawing/2014/main" id="{684D57C0-5F5D-1C43-ACEC-2AD1E7303B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9405" y="6325056"/>
            <a:ext cx="2235945" cy="427713"/>
          </a:xfrm>
          <a:prstGeom prst="rect">
            <a:avLst/>
          </a:prstGeom>
        </p:spPr>
      </p:pic>
    </p:spTree>
    <p:extLst>
      <p:ext uri="{BB962C8B-B14F-4D97-AF65-F5344CB8AC3E}">
        <p14:creationId xmlns:p14="http://schemas.microsoft.com/office/powerpoint/2010/main" val="3958157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6D69ACB7-8DA7-4AF8-A474-46A1998EDF52}" type="datetimeFigureOut">
              <a:rPr lang="nl-BE" smtClean="0"/>
              <a:pPr/>
              <a:t>13/02/2020</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C5EEABA0-D78B-4F9C-9026-5872651F022D}" type="slidenum">
              <a:rPr lang="nl-BE" smtClean="0"/>
              <a:pPr/>
              <a:t>‹nr.›</a:t>
            </a:fld>
            <a:endParaRPr lang="nl-BE"/>
          </a:p>
        </p:txBody>
      </p:sp>
      <p:pic>
        <p:nvPicPr>
          <p:cNvPr id="7" name="Afbeelding 6">
            <a:extLst>
              <a:ext uri="{FF2B5EF4-FFF2-40B4-BE49-F238E27FC236}">
                <a16:creationId xmlns:a16="http://schemas.microsoft.com/office/drawing/2014/main" id="{5694E62F-B29F-7242-9A9B-9CE3431686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9405" y="6325056"/>
            <a:ext cx="2235945" cy="427713"/>
          </a:xfrm>
          <a:prstGeom prst="rect">
            <a:avLst/>
          </a:prstGeom>
        </p:spPr>
      </p:pic>
    </p:spTree>
    <p:extLst>
      <p:ext uri="{BB962C8B-B14F-4D97-AF65-F5344CB8AC3E}">
        <p14:creationId xmlns:p14="http://schemas.microsoft.com/office/powerpoint/2010/main" val="2172222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fld id="{6D69ACB7-8DA7-4AF8-A474-46A1998EDF52}" type="datetimeFigureOut">
              <a:rPr lang="nl-BE" smtClean="0"/>
              <a:t>13/02/2020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5EEABA0-D78B-4F9C-9026-5872651F022D}" type="slidenum">
              <a:rPr lang="nl-BE" smtClean="0"/>
              <a:t>‹nr.›</a:t>
            </a:fld>
            <a:endParaRPr lang="nl-BE"/>
          </a:p>
        </p:txBody>
      </p:sp>
      <p:pic>
        <p:nvPicPr>
          <p:cNvPr id="8" name="Afbeelding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9405" y="6325056"/>
            <a:ext cx="2235945" cy="427713"/>
          </a:xfrm>
          <a:prstGeom prst="rect">
            <a:avLst/>
          </a:prstGeom>
        </p:spPr>
      </p:pic>
    </p:spTree>
    <p:extLst>
      <p:ext uri="{BB962C8B-B14F-4D97-AF65-F5344CB8AC3E}">
        <p14:creationId xmlns:p14="http://schemas.microsoft.com/office/powerpoint/2010/main" val="293661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nl-NL"/>
              <a:t>Klik om de stijl te bewerken</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6D69ACB7-8DA7-4AF8-A474-46A1998EDF52}" type="datetimeFigureOut">
              <a:rPr lang="nl-BE" smtClean="0"/>
              <a:pPr/>
              <a:t>13/02/2020</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5EEABA0-D78B-4F9C-9026-5872651F022D}" type="slidenum">
              <a:rPr lang="nl-BE" smtClean="0"/>
              <a:pPr/>
              <a:t>‹nr.›</a:t>
            </a:fld>
            <a:endParaRPr lang="nl-BE"/>
          </a:p>
        </p:txBody>
      </p:sp>
      <p:pic>
        <p:nvPicPr>
          <p:cNvPr id="8" name="Afbeelding 7">
            <a:extLst>
              <a:ext uri="{FF2B5EF4-FFF2-40B4-BE49-F238E27FC236}">
                <a16:creationId xmlns:a16="http://schemas.microsoft.com/office/drawing/2014/main" id="{BFC5F2A5-4AAA-1E47-AF71-A12B6EA38F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9405" y="6325056"/>
            <a:ext cx="2235945" cy="427713"/>
          </a:xfrm>
          <a:prstGeom prst="rect">
            <a:avLst/>
          </a:prstGeom>
        </p:spPr>
      </p:pic>
    </p:spTree>
    <p:extLst>
      <p:ext uri="{BB962C8B-B14F-4D97-AF65-F5344CB8AC3E}">
        <p14:creationId xmlns:p14="http://schemas.microsoft.com/office/powerpoint/2010/main" val="2240854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fld id="{6D69ACB7-8DA7-4AF8-A474-46A1998EDF52}" type="datetimeFigureOut">
              <a:rPr lang="nl-BE" smtClean="0"/>
              <a:t>13/02/2020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C5EEABA0-D78B-4F9C-9026-5872651F022D}" type="slidenum">
              <a:rPr lang="nl-BE" smtClean="0"/>
              <a:t>‹nr.›</a:t>
            </a:fld>
            <a:endParaRPr lang="nl-BE"/>
          </a:p>
        </p:txBody>
      </p:sp>
      <p:pic>
        <p:nvPicPr>
          <p:cNvPr id="9" name="Afbeelding 8">
            <a:extLst>
              <a:ext uri="{FF2B5EF4-FFF2-40B4-BE49-F238E27FC236}">
                <a16:creationId xmlns:a16="http://schemas.microsoft.com/office/drawing/2014/main" id="{C137C2BC-4A6E-8A4D-B3D8-D2E9746E90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9405" y="6325056"/>
            <a:ext cx="2235945" cy="427713"/>
          </a:xfrm>
          <a:prstGeom prst="rect">
            <a:avLst/>
          </a:prstGeom>
        </p:spPr>
      </p:pic>
    </p:spTree>
    <p:extLst>
      <p:ext uri="{BB962C8B-B14F-4D97-AF65-F5344CB8AC3E}">
        <p14:creationId xmlns:p14="http://schemas.microsoft.com/office/powerpoint/2010/main" val="1082215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nl-NL"/>
              <a:t>Klik om de stijl te bewerken</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629842" y="2505075"/>
            <a:ext cx="3868340"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4629150" y="2505075"/>
            <a:ext cx="3887391"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Date Placeholder 6"/>
          <p:cNvSpPr>
            <a:spLocks noGrp="1"/>
          </p:cNvSpPr>
          <p:nvPr>
            <p:ph type="dt" sz="half" idx="10"/>
          </p:nvPr>
        </p:nvSpPr>
        <p:spPr/>
        <p:txBody>
          <a:bodyPr/>
          <a:lstStyle/>
          <a:p>
            <a:fld id="{6D69ACB7-8DA7-4AF8-A474-46A1998EDF52}" type="datetimeFigureOut">
              <a:rPr lang="nl-BE" smtClean="0"/>
              <a:t>13/02/2020</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C5EEABA0-D78B-4F9C-9026-5872651F022D}" type="slidenum">
              <a:rPr lang="nl-BE" smtClean="0"/>
              <a:t>‹nr.›</a:t>
            </a:fld>
            <a:endParaRPr lang="nl-BE"/>
          </a:p>
        </p:txBody>
      </p:sp>
      <p:pic>
        <p:nvPicPr>
          <p:cNvPr id="11" name="Afbeelding 10">
            <a:extLst>
              <a:ext uri="{FF2B5EF4-FFF2-40B4-BE49-F238E27FC236}">
                <a16:creationId xmlns:a16="http://schemas.microsoft.com/office/drawing/2014/main" id="{91DA2E90-B5AC-C847-8C9C-362B30F991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9405" y="6325056"/>
            <a:ext cx="2235945" cy="427713"/>
          </a:xfrm>
          <a:prstGeom prst="rect">
            <a:avLst/>
          </a:prstGeom>
        </p:spPr>
      </p:pic>
    </p:spTree>
    <p:extLst>
      <p:ext uri="{BB962C8B-B14F-4D97-AF65-F5344CB8AC3E}">
        <p14:creationId xmlns:p14="http://schemas.microsoft.com/office/powerpoint/2010/main" val="3796061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Date Placeholder 2"/>
          <p:cNvSpPr>
            <a:spLocks noGrp="1"/>
          </p:cNvSpPr>
          <p:nvPr>
            <p:ph type="dt" sz="half" idx="10"/>
          </p:nvPr>
        </p:nvSpPr>
        <p:spPr/>
        <p:txBody>
          <a:bodyPr/>
          <a:lstStyle/>
          <a:p>
            <a:fld id="{6D69ACB7-8DA7-4AF8-A474-46A1998EDF52}" type="datetimeFigureOut">
              <a:rPr lang="nl-BE" smtClean="0"/>
              <a:t>13/02/2020</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C5EEABA0-D78B-4F9C-9026-5872651F022D}" type="slidenum">
              <a:rPr lang="nl-BE" smtClean="0"/>
              <a:t>‹nr.›</a:t>
            </a:fld>
            <a:endParaRPr lang="nl-BE"/>
          </a:p>
        </p:txBody>
      </p:sp>
      <p:pic>
        <p:nvPicPr>
          <p:cNvPr id="7" name="Afbeelding 6">
            <a:extLst>
              <a:ext uri="{FF2B5EF4-FFF2-40B4-BE49-F238E27FC236}">
                <a16:creationId xmlns:a16="http://schemas.microsoft.com/office/drawing/2014/main" id="{AE485826-003D-F244-8FF2-13E832FC09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9405" y="6325056"/>
            <a:ext cx="2235945" cy="427713"/>
          </a:xfrm>
          <a:prstGeom prst="rect">
            <a:avLst/>
          </a:prstGeom>
        </p:spPr>
      </p:pic>
    </p:spTree>
    <p:extLst>
      <p:ext uri="{BB962C8B-B14F-4D97-AF65-F5344CB8AC3E}">
        <p14:creationId xmlns:p14="http://schemas.microsoft.com/office/powerpoint/2010/main" val="319338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69ACB7-8DA7-4AF8-A474-46A1998EDF52}" type="datetimeFigureOut">
              <a:rPr lang="nl-BE" smtClean="0"/>
              <a:t>13/02/2020</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C5EEABA0-D78B-4F9C-9026-5872651F022D}" type="slidenum">
              <a:rPr lang="nl-BE" smtClean="0"/>
              <a:t>‹nr.›</a:t>
            </a:fld>
            <a:endParaRPr lang="nl-BE"/>
          </a:p>
        </p:txBody>
      </p:sp>
      <p:pic>
        <p:nvPicPr>
          <p:cNvPr id="6" name="Afbeelding 5">
            <a:extLst>
              <a:ext uri="{FF2B5EF4-FFF2-40B4-BE49-F238E27FC236}">
                <a16:creationId xmlns:a16="http://schemas.microsoft.com/office/drawing/2014/main" id="{85ABE75C-6997-4D4A-A8DA-3C328C75A4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9405" y="6325056"/>
            <a:ext cx="2235945" cy="427713"/>
          </a:xfrm>
          <a:prstGeom prst="rect">
            <a:avLst/>
          </a:prstGeom>
        </p:spPr>
      </p:pic>
    </p:spTree>
    <p:extLst>
      <p:ext uri="{BB962C8B-B14F-4D97-AF65-F5344CB8AC3E}">
        <p14:creationId xmlns:p14="http://schemas.microsoft.com/office/powerpoint/2010/main" val="1032364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nl-NL"/>
              <a:t>Klik om de stijl te bewerken</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6D69ACB7-8DA7-4AF8-A474-46A1998EDF52}" type="datetimeFigureOut">
              <a:rPr lang="nl-BE" smtClean="0"/>
              <a:t>13/02/2020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C5EEABA0-D78B-4F9C-9026-5872651F022D}" type="slidenum">
              <a:rPr lang="nl-BE" smtClean="0"/>
              <a:t>‹nr.›</a:t>
            </a:fld>
            <a:endParaRPr lang="nl-BE"/>
          </a:p>
        </p:txBody>
      </p:sp>
      <p:pic>
        <p:nvPicPr>
          <p:cNvPr id="9" name="Afbeelding 8">
            <a:extLst>
              <a:ext uri="{FF2B5EF4-FFF2-40B4-BE49-F238E27FC236}">
                <a16:creationId xmlns:a16="http://schemas.microsoft.com/office/drawing/2014/main" id="{9E7FD66B-6A5A-B742-9456-41C12D38E0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9405" y="6325056"/>
            <a:ext cx="2235945" cy="427713"/>
          </a:xfrm>
          <a:prstGeom prst="rect">
            <a:avLst/>
          </a:prstGeom>
        </p:spPr>
      </p:pic>
    </p:spTree>
    <p:extLst>
      <p:ext uri="{BB962C8B-B14F-4D97-AF65-F5344CB8AC3E}">
        <p14:creationId xmlns:p14="http://schemas.microsoft.com/office/powerpoint/2010/main" val="644569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nl-NL"/>
              <a:t>Klik om de stijl te bewerken</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6D69ACB7-8DA7-4AF8-A474-46A1998EDF52}" type="datetimeFigureOut">
              <a:rPr lang="nl-BE" smtClean="0"/>
              <a:t>13/02/2020</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C5EEABA0-D78B-4F9C-9026-5872651F022D}" type="slidenum">
              <a:rPr lang="nl-BE" smtClean="0"/>
              <a:t>‹nr.›</a:t>
            </a:fld>
            <a:endParaRPr lang="nl-BE"/>
          </a:p>
        </p:txBody>
      </p:sp>
      <p:pic>
        <p:nvPicPr>
          <p:cNvPr id="9" name="Afbeelding 8">
            <a:extLst>
              <a:ext uri="{FF2B5EF4-FFF2-40B4-BE49-F238E27FC236}">
                <a16:creationId xmlns:a16="http://schemas.microsoft.com/office/drawing/2014/main" id="{745E8C06-05B1-2049-89FE-25927AACA3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79405" y="6325056"/>
            <a:ext cx="2235945" cy="427713"/>
          </a:xfrm>
          <a:prstGeom prst="rect">
            <a:avLst/>
          </a:prstGeom>
        </p:spPr>
      </p:pic>
    </p:spTree>
    <p:extLst>
      <p:ext uri="{BB962C8B-B14F-4D97-AF65-F5344CB8AC3E}">
        <p14:creationId xmlns:p14="http://schemas.microsoft.com/office/powerpoint/2010/main" val="411493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a:t>Klik om de stijl te bewerken</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69ACB7-8DA7-4AF8-A474-46A1998EDF52}" type="datetimeFigureOut">
              <a:rPr lang="nl-BE" smtClean="0"/>
              <a:pPr/>
              <a:t>13/02/2020</a:t>
            </a:fld>
            <a:endParaRPr lang="nl-B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EABA0-D78B-4F9C-9026-5872651F022D}" type="slidenum">
              <a:rPr lang="nl-BE" smtClean="0"/>
              <a:pPr/>
              <a:t>‹nr.›</a:t>
            </a:fld>
            <a:endParaRPr lang="nl-BE"/>
          </a:p>
        </p:txBody>
      </p:sp>
    </p:spTree>
    <p:extLst>
      <p:ext uri="{BB962C8B-B14F-4D97-AF65-F5344CB8AC3E}">
        <p14:creationId xmlns:p14="http://schemas.microsoft.com/office/powerpoint/2010/main" val="117533451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nl-BE"/>
              <a:t>Projectweek</a:t>
            </a:r>
            <a:br>
              <a:rPr lang="nl-BE"/>
            </a:br>
            <a:r>
              <a:rPr lang="nl-BE"/>
              <a:t>-</a:t>
            </a:r>
            <a:br>
              <a:rPr lang="nl-BE"/>
            </a:br>
            <a:r>
              <a:rPr lang="nl-BE"/>
              <a:t>onderzoek</a:t>
            </a:r>
          </a:p>
        </p:txBody>
      </p:sp>
      <p:sp>
        <p:nvSpPr>
          <p:cNvPr id="3" name="Ondertitel 2"/>
          <p:cNvSpPr>
            <a:spLocks noGrp="1"/>
          </p:cNvSpPr>
          <p:nvPr>
            <p:ph type="subTitle" idx="1"/>
          </p:nvPr>
        </p:nvSpPr>
        <p:spPr/>
        <p:txBody>
          <a:bodyPr/>
          <a:lstStyle/>
          <a:p>
            <a:r>
              <a:rPr lang="nl-BE"/>
              <a:t>dinsdag 11/02/2020</a:t>
            </a:r>
          </a:p>
        </p:txBody>
      </p:sp>
    </p:spTree>
    <p:extLst>
      <p:ext uri="{BB962C8B-B14F-4D97-AF65-F5344CB8AC3E}">
        <p14:creationId xmlns:p14="http://schemas.microsoft.com/office/powerpoint/2010/main" val="129685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58A618"/>
              </a:buClr>
              <a:buSzPct val="25000"/>
              <a:buFont typeface="Calibri"/>
              <a:buNone/>
            </a:pPr>
            <a:r>
              <a:rPr lang="nl-NL" b="1">
                <a:latin typeface="Calibri Light"/>
                <a:cs typeface="Calibri"/>
                <a:sym typeface="Calibri"/>
              </a:rPr>
              <a:t>Vooroordelen</a:t>
            </a:r>
          </a:p>
        </p:txBody>
      </p:sp>
      <p:sp>
        <p:nvSpPr>
          <p:cNvPr id="153" name="Shape 153"/>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just" rtl="0">
              <a:spcBef>
                <a:spcPts val="0"/>
              </a:spcBef>
              <a:buClr>
                <a:schemeClr val="dk1"/>
              </a:buClr>
              <a:buSzPct val="98333"/>
              <a:buFont typeface="Arial"/>
              <a:buChar char="•"/>
            </a:pPr>
            <a:r>
              <a:rPr lang="nl-NL" sz="2950" b="1" i="0" u="none" strike="noStrike" cap="none" baseline="0">
                <a:solidFill>
                  <a:schemeClr val="dk1"/>
                </a:solidFill>
                <a:latin typeface="Calibri"/>
                <a:ea typeface="Calibri"/>
                <a:cs typeface="Calibri"/>
                <a:sym typeface="Calibri"/>
              </a:rPr>
              <a:t>Fundamenteel onderzoek</a:t>
            </a:r>
            <a:r>
              <a:rPr lang="nl-NL" sz="2950" b="0" i="0" u="none" strike="noStrike" cap="none" baseline="0">
                <a:solidFill>
                  <a:schemeClr val="dk1"/>
                </a:solidFill>
                <a:latin typeface="Calibri"/>
                <a:ea typeface="Calibri"/>
                <a:cs typeface="Calibri"/>
                <a:sym typeface="Calibri"/>
              </a:rPr>
              <a:t> wordt beschouwd als erg wetenschappelijk en praktijkgericht onderzoek juist niet.</a:t>
            </a:r>
          </a:p>
          <a:p>
            <a:pPr marL="342900" marR="0" lvl="0" indent="-342900" algn="just" rtl="0">
              <a:spcBef>
                <a:spcPts val="590"/>
              </a:spcBef>
              <a:buClr>
                <a:schemeClr val="dk1"/>
              </a:buClr>
              <a:buSzPct val="98333"/>
              <a:buFont typeface="Arial"/>
              <a:buChar char="•"/>
            </a:pPr>
            <a:r>
              <a:rPr lang="nl-NL" sz="2950" b="1" i="0" u="none" strike="noStrike" cap="none" baseline="0">
                <a:solidFill>
                  <a:schemeClr val="dk1"/>
                </a:solidFill>
                <a:latin typeface="Calibri"/>
                <a:ea typeface="Calibri"/>
                <a:cs typeface="Calibri"/>
                <a:sym typeface="Calibri"/>
              </a:rPr>
              <a:t>Praktijkgericht</a:t>
            </a:r>
            <a:r>
              <a:rPr lang="nl-NL" sz="2950" b="1" i="0" u="none" strike="noStrike" cap="none">
                <a:solidFill>
                  <a:schemeClr val="dk1"/>
                </a:solidFill>
                <a:latin typeface="Calibri"/>
                <a:ea typeface="Calibri"/>
                <a:cs typeface="Calibri"/>
                <a:sym typeface="Calibri"/>
              </a:rPr>
              <a:t> </a:t>
            </a:r>
            <a:r>
              <a:rPr lang="nl-NL" sz="2950" b="1" i="0" u="none" strike="noStrike" cap="none" baseline="0">
                <a:solidFill>
                  <a:schemeClr val="dk1"/>
                </a:solidFill>
                <a:latin typeface="Calibri"/>
                <a:ea typeface="Calibri"/>
                <a:cs typeface="Calibri"/>
                <a:sym typeface="Calibri"/>
              </a:rPr>
              <a:t>onderzoek</a:t>
            </a:r>
            <a:r>
              <a:rPr lang="nl-NL" sz="2950" b="0" i="0" u="none" strike="noStrike" cap="none" baseline="0">
                <a:solidFill>
                  <a:schemeClr val="dk1"/>
                </a:solidFill>
                <a:latin typeface="Calibri"/>
                <a:ea typeface="Calibri"/>
                <a:cs typeface="Calibri"/>
                <a:sym typeface="Calibri"/>
              </a:rPr>
              <a:t> levert direct bruikbare kennis op, terwijl fundamenteel onderzoek louter en alleen wordt uitgevoerd om de kennis te vergroten. Fundamenteel onderzoek wordt voornamelijk uitgevoerd om de nieuwsgierigheid te bevredigen en is niet van direct nut.</a:t>
            </a:r>
          </a:p>
          <a:p>
            <a:pPr marL="342900" marR="0" lvl="0" indent="-154940" algn="just" rtl="0">
              <a:spcBef>
                <a:spcPts val="592"/>
              </a:spcBef>
              <a:buClr>
                <a:schemeClr val="dk1"/>
              </a:buClr>
              <a:buFont typeface="Arial"/>
              <a:buNone/>
            </a:pPr>
            <a:endParaRPr sz="295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160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buNone/>
            </a:pPr>
            <a:r>
              <a:rPr lang="nl-NL" sz="4400" b="1">
                <a:latin typeface="Calibri Light"/>
                <a:ea typeface="Calibri"/>
                <a:cs typeface="Calibri"/>
                <a:sym typeface="Calibri"/>
              </a:rPr>
              <a:t>Opdracht 1</a:t>
            </a:r>
          </a:p>
        </p:txBody>
      </p:sp>
      <p:sp>
        <p:nvSpPr>
          <p:cNvPr id="159" name="Shape 159"/>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685800" indent="-457200" algn="just">
              <a:spcBef>
                <a:spcPts val="0"/>
              </a:spcBef>
              <a:buClr>
                <a:schemeClr val="dk1"/>
              </a:buClr>
              <a:buSzPct val="98333"/>
            </a:pPr>
            <a:r>
              <a:rPr lang="nl-NL" sz="2950">
                <a:solidFill>
                  <a:schemeClr val="dk1"/>
                </a:solidFill>
                <a:latin typeface="Calibri"/>
                <a:ea typeface="Calibri"/>
                <a:cs typeface="Calibri"/>
                <a:sym typeface="Calibri"/>
              </a:rPr>
              <a:t>In de volgende slides krijg je 6 projecten gepresenteerd. Sommige van deze projecten zijn projecten van PXL, sommige zijn van de </a:t>
            </a:r>
            <a:r>
              <a:rPr lang="nl-NL" sz="2950" err="1">
                <a:solidFill>
                  <a:schemeClr val="dk1"/>
                </a:solidFill>
                <a:latin typeface="Calibri"/>
                <a:ea typeface="Calibri"/>
                <a:cs typeface="Calibri"/>
                <a:sym typeface="Calibri"/>
              </a:rPr>
              <a:t>UHasselt</a:t>
            </a:r>
            <a:r>
              <a:rPr lang="nl-NL" sz="2950">
                <a:solidFill>
                  <a:schemeClr val="dk1"/>
                </a:solidFill>
                <a:latin typeface="Calibri"/>
                <a:ea typeface="Calibri"/>
                <a:cs typeface="Calibri"/>
                <a:sym typeface="Calibri"/>
              </a:rPr>
              <a:t> en enkele zijn compleet verzonnen.</a:t>
            </a:r>
          </a:p>
          <a:p>
            <a:pPr marL="685800" indent="-457200" algn="just">
              <a:spcBef>
                <a:spcPts val="0"/>
              </a:spcBef>
              <a:buClr>
                <a:schemeClr val="dk1"/>
              </a:buClr>
              <a:buSzPct val="98333"/>
            </a:pPr>
            <a:r>
              <a:rPr lang="nl-NL" sz="2950">
                <a:solidFill>
                  <a:schemeClr val="dk1"/>
                </a:solidFill>
                <a:latin typeface="Calibri"/>
                <a:ea typeface="Calibri"/>
                <a:cs typeface="Calibri"/>
                <a:sym typeface="Calibri"/>
              </a:rPr>
              <a:t>Aan jullie om aan te geven tot welke groep een project behoort.</a:t>
            </a:r>
          </a:p>
          <a:p>
            <a:pPr>
              <a:spcBef>
                <a:spcPts val="0"/>
              </a:spcBef>
            </a:pPr>
            <a:endParaRPr/>
          </a:p>
        </p:txBody>
      </p:sp>
    </p:spTree>
    <p:extLst>
      <p:ext uri="{BB962C8B-B14F-4D97-AF65-F5344CB8AC3E}">
        <p14:creationId xmlns:p14="http://schemas.microsoft.com/office/powerpoint/2010/main" val="209251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pPr>
            <a:r>
              <a:rPr lang="nl-NL" b="1">
                <a:latin typeface="Calibri Light"/>
                <a:ea typeface="+mj-lt"/>
                <a:cs typeface="Calibri Light"/>
                <a:sym typeface="Calibri"/>
              </a:rPr>
              <a:t>Project 1</a:t>
            </a:r>
            <a:endParaRPr lang="en-US">
              <a:latin typeface="Calibri Light"/>
              <a:ea typeface="+mj-lt"/>
              <a:cs typeface="Calibri Light"/>
              <a:sym typeface="Calibri"/>
            </a:endParaRPr>
          </a:p>
        </p:txBody>
      </p:sp>
      <p:sp>
        <p:nvSpPr>
          <p:cNvPr id="166" name="Shape 166"/>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lvl="0" indent="0" algn="just" rtl="0">
              <a:lnSpc>
                <a:spcPct val="115000"/>
              </a:lnSpc>
              <a:spcBef>
                <a:spcPts val="0"/>
              </a:spcBef>
              <a:buNone/>
            </a:pPr>
            <a:endParaRPr sz="3000" b="1">
              <a:solidFill>
                <a:schemeClr val="dk1"/>
              </a:solidFill>
              <a:latin typeface="Calibri"/>
              <a:ea typeface="Calibri"/>
              <a:cs typeface="Calibri"/>
              <a:sym typeface="Calibri"/>
            </a:endParaRPr>
          </a:p>
          <a:p>
            <a:pPr marL="457200" lvl="0" indent="-419100" algn="just" rtl="0">
              <a:lnSpc>
                <a:spcPct val="115000"/>
              </a:lnSpc>
              <a:spcBef>
                <a:spcPts val="0"/>
              </a:spcBef>
              <a:buClr>
                <a:schemeClr val="dk1"/>
              </a:buClr>
              <a:buSzPct val="100000"/>
              <a:buFont typeface="Calibri"/>
              <a:buChar char="●"/>
            </a:pPr>
            <a:r>
              <a:rPr lang="nl-NL" sz="3000" b="1">
                <a:solidFill>
                  <a:schemeClr val="dk1"/>
                </a:solidFill>
                <a:latin typeface="Calibri"/>
                <a:ea typeface="Calibri"/>
                <a:cs typeface="Calibri"/>
                <a:sym typeface="Calibri"/>
              </a:rPr>
              <a:t>Computer </a:t>
            </a:r>
            <a:r>
              <a:rPr lang="nl-NL" sz="3000" b="1" err="1">
                <a:solidFill>
                  <a:schemeClr val="dk1"/>
                </a:solidFill>
                <a:latin typeface="Calibri"/>
                <a:ea typeface="Calibri"/>
                <a:cs typeface="Calibri"/>
                <a:sym typeface="Calibri"/>
              </a:rPr>
              <a:t>Vision</a:t>
            </a:r>
            <a:r>
              <a:rPr lang="nl-NL" sz="3000" b="1">
                <a:solidFill>
                  <a:schemeClr val="dk1"/>
                </a:solidFill>
                <a:latin typeface="Calibri"/>
                <a:ea typeface="Calibri"/>
                <a:cs typeface="Calibri"/>
                <a:sym typeface="Calibri"/>
              </a:rPr>
              <a:t> als </a:t>
            </a:r>
            <a:r>
              <a:rPr lang="nl-NL" sz="3000" b="1" err="1">
                <a:solidFill>
                  <a:schemeClr val="dk1"/>
                </a:solidFill>
                <a:latin typeface="Calibri"/>
                <a:ea typeface="Calibri"/>
                <a:cs typeface="Calibri"/>
                <a:sym typeface="Calibri"/>
              </a:rPr>
              <a:t>enabler</a:t>
            </a:r>
            <a:r>
              <a:rPr lang="nl-NL" sz="3000" b="1">
                <a:solidFill>
                  <a:schemeClr val="dk1"/>
                </a:solidFill>
                <a:latin typeface="Calibri"/>
                <a:ea typeface="Calibri"/>
                <a:cs typeface="Calibri"/>
                <a:sym typeface="Calibri"/>
              </a:rPr>
              <a:t> voor innovatie</a:t>
            </a:r>
          </a:p>
          <a:p>
            <a:pPr marL="914400" lvl="1" indent="-419100" algn="just" rtl="0">
              <a:lnSpc>
                <a:spcPct val="115000"/>
              </a:lnSpc>
              <a:spcBef>
                <a:spcPts val="0"/>
              </a:spcBef>
              <a:buClr>
                <a:schemeClr val="dk1"/>
              </a:buClr>
              <a:buSzPct val="100000"/>
              <a:buFont typeface="Calibri"/>
              <a:buChar char="○"/>
            </a:pPr>
            <a:r>
              <a:rPr lang="nl-NL" sz="3000">
                <a:solidFill>
                  <a:schemeClr val="dk1"/>
                </a:solidFill>
                <a:latin typeface="Calibri"/>
                <a:ea typeface="Calibri"/>
                <a:cs typeface="Calibri"/>
                <a:sym typeface="Calibri"/>
              </a:rPr>
              <a:t>Onderzoek naar de inzetbaarheid van computervisie om problemen uit het werkveld op te lossen</a:t>
            </a:r>
            <a:endParaRPr sz="3000"/>
          </a:p>
        </p:txBody>
      </p:sp>
    </p:spTree>
    <p:extLst>
      <p:ext uri="{BB962C8B-B14F-4D97-AF65-F5344CB8AC3E}">
        <p14:creationId xmlns:p14="http://schemas.microsoft.com/office/powerpoint/2010/main" val="154004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nl-NL" sz="4400" b="1">
                <a:latin typeface="Calibri Light"/>
                <a:ea typeface="Calibri"/>
                <a:cs typeface="Calibri Light"/>
                <a:sym typeface="Calibri"/>
              </a:rPr>
              <a:t>Project </a:t>
            </a:r>
            <a:r>
              <a:rPr lang="nl-NL" b="1">
                <a:latin typeface="Calibri Light"/>
                <a:ea typeface="Calibri"/>
                <a:cs typeface="Calibri Light"/>
                <a:sym typeface="Calibri"/>
              </a:rPr>
              <a:t>2</a:t>
            </a:r>
            <a:endParaRPr lang="nl-NL"/>
          </a:p>
        </p:txBody>
      </p:sp>
      <p:sp>
        <p:nvSpPr>
          <p:cNvPr id="173" name="Shape 173"/>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lvl="0" indent="0" algn="just" rtl="0">
              <a:lnSpc>
                <a:spcPct val="115000"/>
              </a:lnSpc>
              <a:spcBef>
                <a:spcPts val="0"/>
              </a:spcBef>
              <a:buNone/>
            </a:pPr>
            <a:endParaRPr sz="3000" b="1">
              <a:solidFill>
                <a:schemeClr val="dk1"/>
              </a:solidFill>
              <a:latin typeface="Calibri"/>
              <a:ea typeface="Calibri"/>
              <a:cs typeface="Calibri"/>
              <a:sym typeface="Calibri"/>
            </a:endParaRPr>
          </a:p>
          <a:p>
            <a:pPr marL="457200" lvl="0" indent="-419100" algn="just" rtl="0">
              <a:lnSpc>
                <a:spcPct val="115000"/>
              </a:lnSpc>
              <a:spcBef>
                <a:spcPts val="0"/>
              </a:spcBef>
              <a:buClr>
                <a:srgbClr val="262626"/>
              </a:buClr>
              <a:buSzPct val="100000"/>
              <a:buFont typeface="Calibri"/>
              <a:buChar char="●"/>
            </a:pPr>
            <a:r>
              <a:rPr lang="nl-NL" sz="3000" b="1" err="1">
                <a:solidFill>
                  <a:srgbClr val="262626"/>
                </a:solidFill>
                <a:latin typeface="Calibri"/>
                <a:ea typeface="Calibri"/>
                <a:cs typeface="Calibri"/>
                <a:sym typeface="Calibri"/>
              </a:rPr>
              <a:t>HospiAvontuur</a:t>
            </a:r>
            <a:endParaRPr lang="nl-NL" sz="3000" b="1">
              <a:solidFill>
                <a:srgbClr val="262626"/>
              </a:solidFill>
              <a:latin typeface="Calibri"/>
              <a:ea typeface="Calibri"/>
              <a:cs typeface="Calibri"/>
              <a:sym typeface="Calibri"/>
            </a:endParaRPr>
          </a:p>
          <a:p>
            <a:pPr marL="914400" lvl="1" indent="-419100" algn="just" rtl="0">
              <a:lnSpc>
                <a:spcPct val="115000"/>
              </a:lnSpc>
              <a:spcBef>
                <a:spcPts val="0"/>
              </a:spcBef>
              <a:buClr>
                <a:srgbClr val="262626"/>
              </a:buClr>
              <a:buSzPct val="100000"/>
              <a:buFont typeface="Calibri"/>
              <a:buChar char="○"/>
            </a:pPr>
            <a:r>
              <a:rPr lang="nl-NL" sz="3000">
                <a:solidFill>
                  <a:srgbClr val="262626"/>
                </a:solidFill>
                <a:latin typeface="Calibri"/>
                <a:ea typeface="Calibri"/>
                <a:cs typeface="Calibri"/>
                <a:sym typeface="Calibri"/>
              </a:rPr>
              <a:t>Het project ‘</a:t>
            </a:r>
            <a:r>
              <a:rPr lang="nl-NL" sz="3000" err="1">
                <a:solidFill>
                  <a:srgbClr val="262626"/>
                </a:solidFill>
                <a:latin typeface="Calibri"/>
                <a:ea typeface="Calibri"/>
                <a:cs typeface="Calibri"/>
                <a:sym typeface="Calibri"/>
              </a:rPr>
              <a:t>HospiAvontuur</a:t>
            </a:r>
            <a:r>
              <a:rPr lang="nl-NL" sz="3000">
                <a:solidFill>
                  <a:srgbClr val="262626"/>
                </a:solidFill>
                <a:latin typeface="Calibri"/>
                <a:ea typeface="Calibri"/>
                <a:cs typeface="Calibri"/>
                <a:sym typeface="Calibri"/>
              </a:rPr>
              <a:t>’ richt zich op het ontwikkelen van een </a:t>
            </a:r>
            <a:r>
              <a:rPr lang="nl-NL" sz="3000" err="1">
                <a:solidFill>
                  <a:srgbClr val="262626"/>
                </a:solidFill>
                <a:latin typeface="Calibri"/>
                <a:ea typeface="Calibri"/>
                <a:cs typeface="Calibri"/>
                <a:sym typeface="Calibri"/>
              </a:rPr>
              <a:t>serious</a:t>
            </a:r>
            <a:r>
              <a:rPr lang="nl-NL" sz="3000">
                <a:solidFill>
                  <a:srgbClr val="262626"/>
                </a:solidFill>
                <a:latin typeface="Calibri"/>
                <a:ea typeface="Calibri"/>
                <a:cs typeface="Calibri"/>
                <a:sym typeface="Calibri"/>
              </a:rPr>
              <a:t> game dat kinderen voorbereidt op een (geplande) ziekenhuisopname</a:t>
            </a:r>
          </a:p>
          <a:p>
            <a:pPr marL="0" marR="0" lvl="0" indent="0" algn="just" rtl="0">
              <a:lnSpc>
                <a:spcPct val="115000"/>
              </a:lnSpc>
              <a:spcBef>
                <a:spcPts val="0"/>
              </a:spcBef>
              <a:spcAft>
                <a:spcPts val="0"/>
              </a:spcAft>
              <a:buNone/>
            </a:pPr>
            <a:endParaRPr sz="3000" b="1">
              <a:solidFill>
                <a:srgbClr val="262626"/>
              </a:solidFill>
              <a:latin typeface="Calibri"/>
              <a:ea typeface="Calibri"/>
              <a:cs typeface="Calibri"/>
              <a:sym typeface="Calibri"/>
            </a:endParaRPr>
          </a:p>
          <a:p>
            <a:pPr lvl="0" rtl="0">
              <a:spcBef>
                <a:spcPts val="0"/>
              </a:spcBef>
              <a:buNone/>
            </a:pPr>
            <a:endParaRPr sz="3000"/>
          </a:p>
        </p:txBody>
      </p:sp>
    </p:spTree>
    <p:extLst>
      <p:ext uri="{BB962C8B-B14F-4D97-AF65-F5344CB8AC3E}">
        <p14:creationId xmlns:p14="http://schemas.microsoft.com/office/powerpoint/2010/main" val="10640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pPr>
            <a:r>
              <a:rPr lang="nl-NL" b="1">
                <a:latin typeface="Calibri Light"/>
                <a:cs typeface="Calibri Light"/>
              </a:rPr>
              <a:t>Project 3</a:t>
            </a:r>
            <a:endParaRPr lang="nl-NL"/>
          </a:p>
        </p:txBody>
      </p:sp>
      <p:sp>
        <p:nvSpPr>
          <p:cNvPr id="194" name="Shape 194"/>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lvl="0" indent="0" algn="just" rtl="0">
              <a:lnSpc>
                <a:spcPct val="115000"/>
              </a:lnSpc>
              <a:spcBef>
                <a:spcPts val="0"/>
              </a:spcBef>
              <a:buNone/>
            </a:pPr>
            <a:endParaRPr sz="3000" b="1">
              <a:solidFill>
                <a:schemeClr val="dk1"/>
              </a:solidFill>
              <a:latin typeface="Calibri"/>
              <a:ea typeface="Calibri"/>
              <a:cs typeface="Calibri"/>
              <a:sym typeface="Calibri"/>
            </a:endParaRPr>
          </a:p>
          <a:p>
            <a:pPr marL="457200" lvl="0" indent="-419100" algn="just" rtl="0">
              <a:lnSpc>
                <a:spcPct val="115000"/>
              </a:lnSpc>
              <a:spcBef>
                <a:spcPts val="0"/>
              </a:spcBef>
              <a:buClr>
                <a:schemeClr val="dk1"/>
              </a:buClr>
              <a:buSzPct val="100000"/>
              <a:buFont typeface="Calibri"/>
              <a:buChar char="●"/>
            </a:pPr>
            <a:r>
              <a:rPr lang="nl-NL" sz="3000" b="1">
                <a:solidFill>
                  <a:schemeClr val="dk1"/>
                </a:solidFill>
                <a:latin typeface="Calibri"/>
                <a:ea typeface="Calibri"/>
                <a:cs typeface="Calibri"/>
                <a:sym typeface="Calibri"/>
              </a:rPr>
              <a:t>Effect van alcohol op de rijvaardigheid van chauffeurs</a:t>
            </a:r>
          </a:p>
          <a:p>
            <a:pPr marL="914400" lvl="1" indent="-419100" algn="just" rtl="0">
              <a:lnSpc>
                <a:spcPct val="115000"/>
              </a:lnSpc>
              <a:spcBef>
                <a:spcPts val="0"/>
              </a:spcBef>
              <a:buClr>
                <a:schemeClr val="dk1"/>
              </a:buClr>
              <a:buSzPct val="100000"/>
              <a:buFont typeface="Calibri"/>
              <a:buChar char="○"/>
            </a:pPr>
            <a:r>
              <a:rPr lang="nl-NL" sz="3000">
                <a:solidFill>
                  <a:schemeClr val="dk1"/>
                </a:solidFill>
                <a:latin typeface="Calibri"/>
                <a:ea typeface="Calibri"/>
                <a:cs typeface="Calibri"/>
                <a:sym typeface="Calibri"/>
              </a:rPr>
              <a:t>Wat is de relatie tussen het aantal glazen alcohol en de reactiesnelheid van chauffeurs? Na hoeveel glazen is het niet meer veilig om achter het stuur te kruipen?</a:t>
            </a:r>
          </a:p>
          <a:p>
            <a:pPr marL="0" marR="0" lvl="0" indent="0" algn="just" rtl="0">
              <a:lnSpc>
                <a:spcPct val="115000"/>
              </a:lnSpc>
              <a:spcBef>
                <a:spcPts val="0"/>
              </a:spcBef>
              <a:spcAft>
                <a:spcPts val="0"/>
              </a:spcAft>
              <a:buNone/>
            </a:pPr>
            <a:endParaRPr sz="3000" b="1">
              <a:solidFill>
                <a:srgbClr val="262626"/>
              </a:solidFill>
              <a:latin typeface="Calibri"/>
              <a:ea typeface="Calibri"/>
              <a:cs typeface="Calibri"/>
              <a:sym typeface="Calibri"/>
            </a:endParaRPr>
          </a:p>
          <a:p>
            <a:pPr marL="0" marR="0" lvl="0" indent="0" algn="just" rtl="0">
              <a:lnSpc>
                <a:spcPct val="115000"/>
              </a:lnSpc>
              <a:spcBef>
                <a:spcPts val="0"/>
              </a:spcBef>
              <a:spcAft>
                <a:spcPts val="0"/>
              </a:spcAft>
              <a:buNone/>
            </a:pPr>
            <a:endParaRPr sz="3000" b="1">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None/>
            </a:pPr>
            <a:endParaRPr sz="3000" b="1">
              <a:solidFill>
                <a:srgbClr val="262626"/>
              </a:solidFill>
              <a:latin typeface="Calibri"/>
              <a:ea typeface="Calibri"/>
              <a:cs typeface="Calibri"/>
              <a:sym typeface="Calibri"/>
            </a:endParaRPr>
          </a:p>
          <a:p>
            <a:pPr marL="0" marR="0" lvl="0" indent="0" algn="just" rtl="0">
              <a:lnSpc>
                <a:spcPct val="115000"/>
              </a:lnSpc>
              <a:spcBef>
                <a:spcPts val="0"/>
              </a:spcBef>
              <a:spcAft>
                <a:spcPts val="0"/>
              </a:spcAft>
              <a:buNone/>
            </a:pPr>
            <a:endParaRPr sz="3000" b="1">
              <a:solidFill>
                <a:srgbClr val="262626"/>
              </a:solidFill>
              <a:latin typeface="Calibri"/>
              <a:ea typeface="Calibri"/>
              <a:cs typeface="Calibri"/>
              <a:sym typeface="Calibri"/>
            </a:endParaRPr>
          </a:p>
          <a:p>
            <a:pPr lvl="0" rtl="0">
              <a:spcBef>
                <a:spcPts val="0"/>
              </a:spcBef>
              <a:buNone/>
            </a:pPr>
            <a:endParaRPr sz="3000"/>
          </a:p>
        </p:txBody>
      </p:sp>
    </p:spTree>
    <p:extLst>
      <p:ext uri="{BB962C8B-B14F-4D97-AF65-F5344CB8AC3E}">
        <p14:creationId xmlns:p14="http://schemas.microsoft.com/office/powerpoint/2010/main" val="136033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pPr>
            <a:r>
              <a:rPr lang="nl-NL" b="1">
                <a:latin typeface="Calibri Light"/>
                <a:cs typeface="Calibri Light"/>
              </a:rPr>
              <a:t>Project 4</a:t>
            </a:r>
            <a:endParaRPr lang="nl-NL"/>
          </a:p>
        </p:txBody>
      </p:sp>
      <p:sp>
        <p:nvSpPr>
          <p:cNvPr id="201" name="Shape 201"/>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lvl="0" indent="0" algn="just" rtl="0">
              <a:lnSpc>
                <a:spcPct val="115000"/>
              </a:lnSpc>
              <a:spcBef>
                <a:spcPts val="0"/>
              </a:spcBef>
              <a:buNone/>
            </a:pPr>
            <a:endParaRPr sz="3000" b="1">
              <a:solidFill>
                <a:schemeClr val="dk1"/>
              </a:solidFill>
              <a:latin typeface="Calibri"/>
              <a:ea typeface="Calibri"/>
              <a:cs typeface="Calibri"/>
              <a:sym typeface="Calibri"/>
            </a:endParaRPr>
          </a:p>
          <a:p>
            <a:pPr marL="457200" lvl="0" indent="-419100" algn="just" rtl="0">
              <a:lnSpc>
                <a:spcPct val="115000"/>
              </a:lnSpc>
              <a:spcBef>
                <a:spcPts val="0"/>
              </a:spcBef>
              <a:buClr>
                <a:schemeClr val="dk1"/>
              </a:buClr>
              <a:buSzPct val="100000"/>
              <a:buFont typeface="Calibri"/>
              <a:buChar char="●"/>
            </a:pPr>
            <a:r>
              <a:rPr lang="nl-NL" sz="3000" b="1">
                <a:solidFill>
                  <a:schemeClr val="dk1"/>
                </a:solidFill>
                <a:latin typeface="Calibri"/>
                <a:ea typeface="Calibri"/>
                <a:cs typeface="Calibri"/>
                <a:sym typeface="Calibri"/>
              </a:rPr>
              <a:t>Ik hou van jou, ik hou alles van jou… als liefde vechten wordt</a:t>
            </a:r>
          </a:p>
          <a:p>
            <a:pPr marL="914400" lvl="1" indent="-419100" algn="just" rtl="0">
              <a:lnSpc>
                <a:spcPct val="115000"/>
              </a:lnSpc>
              <a:spcBef>
                <a:spcPts val="0"/>
              </a:spcBef>
              <a:buClr>
                <a:schemeClr val="dk1"/>
              </a:buClr>
              <a:buSzPct val="100000"/>
              <a:buFont typeface="Calibri"/>
              <a:buChar char="○"/>
            </a:pPr>
            <a:r>
              <a:rPr lang="nl-NL" sz="3000">
                <a:solidFill>
                  <a:schemeClr val="dk1"/>
                </a:solidFill>
                <a:latin typeface="Calibri"/>
                <a:ea typeface="Calibri"/>
                <a:cs typeface="Calibri"/>
                <a:sym typeface="Calibri"/>
              </a:rPr>
              <a:t>Kennisverhoging rond het domein van vechtscheidingen en oplossingsstrategie</a:t>
            </a:r>
            <a:r>
              <a:rPr lang="nl-BE" sz="3000">
                <a:solidFill>
                  <a:schemeClr val="dk1"/>
                </a:solidFill>
                <a:latin typeface="Calibri"/>
                <a:ea typeface="Calibri"/>
                <a:cs typeface="Calibri"/>
                <a:sym typeface="Calibri"/>
              </a:rPr>
              <a:t>ën voor hulpverleners</a:t>
            </a:r>
            <a:endParaRPr lang="nl-NL" sz="3000">
              <a:solidFill>
                <a:srgbClr val="262626"/>
              </a:solidFill>
              <a:latin typeface="Calibri"/>
              <a:ea typeface="Calibri"/>
              <a:cs typeface="Calibri"/>
              <a:sym typeface="Calibri"/>
            </a:endParaRPr>
          </a:p>
          <a:p>
            <a:pPr marL="0" marR="0" lvl="0" indent="0" algn="just" rtl="0">
              <a:lnSpc>
                <a:spcPct val="115000"/>
              </a:lnSpc>
              <a:spcBef>
                <a:spcPts val="0"/>
              </a:spcBef>
              <a:spcAft>
                <a:spcPts val="0"/>
              </a:spcAft>
              <a:buNone/>
            </a:pPr>
            <a:endParaRPr sz="3000" b="1">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None/>
            </a:pPr>
            <a:endParaRPr sz="3000" b="1">
              <a:solidFill>
                <a:srgbClr val="262626"/>
              </a:solidFill>
              <a:latin typeface="Calibri"/>
              <a:ea typeface="Calibri"/>
              <a:cs typeface="Calibri"/>
              <a:sym typeface="Calibri"/>
            </a:endParaRPr>
          </a:p>
          <a:p>
            <a:pPr marL="0" marR="0" lvl="0" indent="0" algn="just" rtl="0">
              <a:lnSpc>
                <a:spcPct val="115000"/>
              </a:lnSpc>
              <a:spcBef>
                <a:spcPts val="0"/>
              </a:spcBef>
              <a:spcAft>
                <a:spcPts val="0"/>
              </a:spcAft>
              <a:buNone/>
            </a:pPr>
            <a:endParaRPr sz="3000" b="1">
              <a:solidFill>
                <a:srgbClr val="262626"/>
              </a:solidFill>
              <a:latin typeface="Calibri"/>
              <a:ea typeface="Calibri"/>
              <a:cs typeface="Calibri"/>
              <a:sym typeface="Calibri"/>
            </a:endParaRPr>
          </a:p>
          <a:p>
            <a:pPr lvl="0" rtl="0">
              <a:spcBef>
                <a:spcPts val="0"/>
              </a:spcBef>
              <a:buNone/>
            </a:pPr>
            <a:endParaRPr sz="3000"/>
          </a:p>
        </p:txBody>
      </p:sp>
    </p:spTree>
    <p:extLst>
      <p:ext uri="{BB962C8B-B14F-4D97-AF65-F5344CB8AC3E}">
        <p14:creationId xmlns:p14="http://schemas.microsoft.com/office/powerpoint/2010/main" val="160385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nl-NL" sz="4400" b="1">
                <a:latin typeface="Calibri Light"/>
                <a:ea typeface="Calibri"/>
                <a:cs typeface="Calibri Light"/>
                <a:sym typeface="Calibri"/>
              </a:rPr>
              <a:t>Project </a:t>
            </a:r>
            <a:r>
              <a:rPr lang="nl-NL" b="1">
                <a:latin typeface="Calibri Light"/>
                <a:ea typeface="Calibri"/>
                <a:cs typeface="Calibri Light"/>
                <a:sym typeface="Calibri"/>
              </a:rPr>
              <a:t>5</a:t>
            </a:r>
            <a:endParaRPr lang="nl-NL"/>
          </a:p>
        </p:txBody>
      </p:sp>
      <p:sp>
        <p:nvSpPr>
          <p:cNvPr id="201" name="Shape 201"/>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lvl="0" indent="0" algn="just" rtl="0">
              <a:lnSpc>
                <a:spcPct val="115000"/>
              </a:lnSpc>
              <a:spcBef>
                <a:spcPts val="0"/>
              </a:spcBef>
              <a:buNone/>
            </a:pPr>
            <a:endParaRPr sz="3000" b="1">
              <a:solidFill>
                <a:schemeClr val="dk1"/>
              </a:solidFill>
              <a:latin typeface="Calibri"/>
              <a:ea typeface="Calibri"/>
              <a:cs typeface="Calibri"/>
              <a:sym typeface="Calibri"/>
            </a:endParaRPr>
          </a:p>
          <a:p>
            <a:pPr marL="457200" indent="-419100" algn="just">
              <a:lnSpc>
                <a:spcPct val="114999"/>
              </a:lnSpc>
              <a:spcBef>
                <a:spcPts val="0"/>
              </a:spcBef>
              <a:buClr>
                <a:schemeClr val="dk1"/>
              </a:buClr>
              <a:buSzPct val="100000"/>
              <a:buFont typeface="Calibri,Sans-Serif"/>
              <a:buChar char="●"/>
            </a:pPr>
            <a:r>
              <a:rPr lang="nl-NL" sz="3000" b="1">
                <a:solidFill>
                  <a:schemeClr val="dk1"/>
                </a:solidFill>
                <a:latin typeface="Calibri"/>
                <a:ea typeface="Calibri"/>
                <a:cs typeface="Calibri"/>
                <a:sym typeface="Calibri"/>
              </a:rPr>
              <a:t>Studie voor de risico's van oudere mensen in het wegverkeer</a:t>
            </a:r>
            <a:endParaRPr lang="en-US" sz="3000">
              <a:latin typeface="Calibri"/>
              <a:ea typeface="Calibri"/>
              <a:cs typeface="Calibri"/>
              <a:sym typeface="Calibri"/>
            </a:endParaRPr>
          </a:p>
          <a:p>
            <a:pPr marL="914400" lvl="1" indent="-419100" algn="just">
              <a:lnSpc>
                <a:spcPct val="114999"/>
              </a:lnSpc>
              <a:spcBef>
                <a:spcPts val="0"/>
              </a:spcBef>
              <a:buClr>
                <a:schemeClr val="dk1"/>
              </a:buClr>
              <a:buSzPct val="100000"/>
              <a:buFont typeface="Calibri,Sans-Serif"/>
              <a:buChar char="○"/>
            </a:pPr>
            <a:r>
              <a:rPr lang="nl-NL" sz="3000">
                <a:solidFill>
                  <a:schemeClr val="dk1"/>
                </a:solidFill>
                <a:latin typeface="Calibri"/>
                <a:ea typeface="Calibri"/>
                <a:cs typeface="Calibri"/>
                <a:sym typeface="Calibri"/>
              </a:rPr>
              <a:t>Het doel van deze studie is om een duidelijk beeld te krijgen over de situatie van ouderen in het verkeer om, indien nodig een strategie te ontwikkelen ter verhoging van de veiligheid op de weg voor ouderen</a:t>
            </a:r>
            <a:r>
              <a:rPr lang="nl-NL" sz="3000">
                <a:solidFill>
                  <a:schemeClr val="dk1"/>
                </a:solidFill>
                <a:latin typeface="Calibri"/>
                <a:ea typeface="Calibri"/>
                <a:cs typeface="Calibri"/>
              </a:rPr>
              <a:t>.</a:t>
            </a:r>
            <a:endParaRPr/>
          </a:p>
          <a:p>
            <a:pPr marL="0" marR="0" lvl="0" indent="0" algn="just" rtl="0">
              <a:lnSpc>
                <a:spcPct val="115000"/>
              </a:lnSpc>
              <a:spcBef>
                <a:spcPts val="0"/>
              </a:spcBef>
              <a:spcAft>
                <a:spcPts val="0"/>
              </a:spcAft>
              <a:buNone/>
            </a:pPr>
            <a:endParaRPr sz="3000" b="1">
              <a:solidFill>
                <a:srgbClr val="262626"/>
              </a:solidFill>
              <a:latin typeface="Calibri"/>
              <a:ea typeface="Calibri"/>
              <a:cs typeface="Calibri"/>
              <a:sym typeface="Calibri"/>
            </a:endParaRPr>
          </a:p>
          <a:p>
            <a:pPr lvl="0" rtl="0">
              <a:spcBef>
                <a:spcPts val="0"/>
              </a:spcBef>
              <a:buNone/>
            </a:pPr>
            <a:endParaRPr sz="3000"/>
          </a:p>
        </p:txBody>
      </p:sp>
    </p:spTree>
    <p:extLst>
      <p:ext uri="{BB962C8B-B14F-4D97-AF65-F5344CB8AC3E}">
        <p14:creationId xmlns:p14="http://schemas.microsoft.com/office/powerpoint/2010/main" val="33444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nl-NL" sz="4400" b="1">
                <a:latin typeface="Calibri Light"/>
                <a:ea typeface="Calibri"/>
                <a:cs typeface="Calibri Light"/>
                <a:sym typeface="Calibri"/>
              </a:rPr>
              <a:t>Project </a:t>
            </a:r>
            <a:r>
              <a:rPr lang="nl-NL" b="1">
                <a:latin typeface="Calibri Light"/>
                <a:ea typeface="Calibri"/>
                <a:cs typeface="Calibri Light"/>
                <a:sym typeface="Calibri"/>
              </a:rPr>
              <a:t>6</a:t>
            </a:r>
            <a:endParaRPr lang="nl-NL"/>
          </a:p>
        </p:txBody>
      </p:sp>
      <p:sp>
        <p:nvSpPr>
          <p:cNvPr id="208" name="Shape 208"/>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457200" indent="-419100" algn="just">
              <a:lnSpc>
                <a:spcPct val="115000"/>
              </a:lnSpc>
              <a:spcBef>
                <a:spcPts val="0"/>
              </a:spcBef>
              <a:buClr>
                <a:schemeClr val="dk1"/>
              </a:buClr>
              <a:buSzPct val="100000"/>
              <a:buFont typeface="Calibri"/>
              <a:buChar char="●"/>
            </a:pPr>
            <a:r>
              <a:rPr lang="nl-BE" b="1" cap="all"/>
              <a:t>NEOGOBIUS MELANOSTOMUM EN LITHOBATES CATESBEIANUS ALS MODELORGANISMEN T.B.V. DE BESTRIJDING VAN INVASIEVE AQUATISCHE EXOTEN</a:t>
            </a:r>
            <a:endParaRPr sz="3000" b="1">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None/>
            </a:pPr>
            <a:endParaRPr sz="3000" b="1">
              <a:solidFill>
                <a:srgbClr val="262626"/>
              </a:solidFill>
              <a:latin typeface="Calibri"/>
              <a:ea typeface="Calibri"/>
              <a:cs typeface="Calibri"/>
              <a:sym typeface="Calibri"/>
            </a:endParaRPr>
          </a:p>
          <a:p>
            <a:pPr marL="0" marR="0" lvl="0" indent="0" algn="just" rtl="0">
              <a:lnSpc>
                <a:spcPct val="115000"/>
              </a:lnSpc>
              <a:spcBef>
                <a:spcPts val="0"/>
              </a:spcBef>
              <a:spcAft>
                <a:spcPts val="0"/>
              </a:spcAft>
              <a:buNone/>
            </a:pPr>
            <a:endParaRPr sz="3000" b="1">
              <a:solidFill>
                <a:srgbClr val="262626"/>
              </a:solidFill>
              <a:latin typeface="Calibri"/>
              <a:ea typeface="Calibri"/>
              <a:cs typeface="Calibri"/>
              <a:sym typeface="Calibri"/>
            </a:endParaRPr>
          </a:p>
          <a:p>
            <a:pPr lvl="0" rtl="0">
              <a:spcBef>
                <a:spcPts val="0"/>
              </a:spcBef>
              <a:buNone/>
            </a:pPr>
            <a:endParaRPr sz="3000"/>
          </a:p>
        </p:txBody>
      </p:sp>
    </p:spTree>
    <p:extLst>
      <p:ext uri="{BB962C8B-B14F-4D97-AF65-F5344CB8AC3E}">
        <p14:creationId xmlns:p14="http://schemas.microsoft.com/office/powerpoint/2010/main" val="67673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0" y="2007026"/>
            <a:ext cx="9144000" cy="1991349"/>
          </a:xfrm>
          <a:prstGeom prst="rect">
            <a:avLst/>
          </a:prstGeom>
          <a:noFill/>
          <a:ln>
            <a:noFill/>
          </a:ln>
        </p:spPr>
        <p:txBody>
          <a:bodyPr lIns="91425" tIns="45700" rIns="91425" bIns="45700" anchor="ctr" anchorCtr="0">
            <a:noAutofit/>
          </a:bodyPr>
          <a:lstStyle/>
          <a:p>
            <a:pPr marL="0" marR="0" lvl="0" indent="0" algn="ctr" rtl="0">
              <a:spcBef>
                <a:spcPts val="0"/>
              </a:spcBef>
              <a:buClr>
                <a:srgbClr val="000000"/>
              </a:buClr>
              <a:buSzPct val="25000"/>
              <a:buFont typeface="Calibri"/>
              <a:buNone/>
            </a:pPr>
            <a:r>
              <a:rPr lang="nl-NL" b="1" i="0" u="none" strike="noStrike" cap="none" baseline="0">
                <a:solidFill>
                  <a:srgbClr val="000000"/>
                </a:solidFill>
                <a:latin typeface="Calibri Light"/>
                <a:ea typeface="Calibri"/>
                <a:cs typeface="Calibri"/>
                <a:sym typeface="Calibri"/>
              </a:rPr>
              <a:t>VRAAG</a:t>
            </a:r>
            <a:r>
              <a:rPr lang="nl-NL" b="1">
                <a:solidFill>
                  <a:srgbClr val="000000"/>
                </a:solidFill>
                <a:latin typeface="Calibri Light"/>
                <a:ea typeface="Calibri"/>
                <a:cs typeface="Calibri"/>
                <a:sym typeface="Calibri"/>
              </a:rPr>
              <a:t>:</a:t>
            </a:r>
            <a:br>
              <a:rPr lang="nl-NL" sz="3950" b="1" i="0" u="none" strike="noStrike" cap="none" baseline="0">
                <a:latin typeface="Calibri"/>
                <a:ea typeface="Calibri"/>
                <a:cs typeface="Calibri"/>
              </a:rPr>
            </a:br>
            <a:r>
              <a:rPr lang="nl-NL" sz="4000" b="1" i="0" u="none" strike="noStrike" cap="none" baseline="0">
                <a:latin typeface="Calibri Light"/>
                <a:ea typeface="Calibri"/>
                <a:cs typeface="Calibri"/>
                <a:sym typeface="Calibri"/>
              </a:rPr>
              <a:t>Wat heb je nodig om aan onderzoek te doen?</a:t>
            </a:r>
            <a:endParaRPr lang="nl-NL" sz="4000" b="1" i="0" u="none" strike="noStrike" cap="none" baseline="0">
              <a:latin typeface="Calibri Light"/>
              <a:ea typeface="Calibri"/>
              <a:cs typeface="Calibri"/>
            </a:endParaRPr>
          </a:p>
        </p:txBody>
      </p:sp>
    </p:spTree>
    <p:extLst>
      <p:ext uri="{BB962C8B-B14F-4D97-AF65-F5344CB8AC3E}">
        <p14:creationId xmlns:p14="http://schemas.microsoft.com/office/powerpoint/2010/main" val="166178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 name="Afbeelding 1">
            <a:extLst>
              <a:ext uri="{FF2B5EF4-FFF2-40B4-BE49-F238E27FC236}">
                <a16:creationId xmlns:a16="http://schemas.microsoft.com/office/drawing/2014/main" id="{74337279-2910-F64C-ADA5-0A14474FF760}"/>
              </a:ext>
            </a:extLst>
          </p:cNvPr>
          <p:cNvPicPr>
            <a:picLocks noChangeAspect="1"/>
          </p:cNvPicPr>
          <p:nvPr/>
        </p:nvPicPr>
        <p:blipFill>
          <a:blip r:embed="rId3"/>
          <a:stretch>
            <a:fillRect/>
          </a:stretch>
        </p:blipFill>
        <p:spPr>
          <a:xfrm>
            <a:off x="0" y="705325"/>
            <a:ext cx="9144000" cy="5447349"/>
          </a:xfrm>
          <a:prstGeom prst="rect">
            <a:avLst/>
          </a:prstGeom>
        </p:spPr>
      </p:pic>
      <p:sp>
        <p:nvSpPr>
          <p:cNvPr id="241" name="Shape 241"/>
          <p:cNvSpPr txBox="1">
            <a:spLocks noGrp="1"/>
          </p:cNvSpPr>
          <p:nvPr>
            <p:ph type="title"/>
          </p:nvPr>
        </p:nvSpPr>
        <p:spPr>
          <a:xfrm>
            <a:off x="0" y="9832"/>
            <a:ext cx="9144000" cy="1143000"/>
          </a:xfrm>
          <a:prstGeom prst="rect">
            <a:avLst/>
          </a:prstGeom>
          <a:solidFill>
            <a:schemeClr val="bg1"/>
          </a:solidFill>
          <a:ln>
            <a:noFill/>
          </a:ln>
        </p:spPr>
        <p:txBody>
          <a:bodyPr lIns="91425" tIns="45700" rIns="91425" bIns="45700" anchor="ctr" anchorCtr="0">
            <a:noAutofit/>
          </a:bodyPr>
          <a:lstStyle/>
          <a:p>
            <a:pPr marL="0" marR="0" lvl="0" indent="0" algn="ctr" rtl="0">
              <a:spcBef>
                <a:spcPts val="0"/>
              </a:spcBef>
              <a:buClr>
                <a:srgbClr val="000000"/>
              </a:buClr>
              <a:buSzPct val="25000"/>
              <a:buFont typeface="Calibri"/>
              <a:buNone/>
            </a:pPr>
            <a:r>
              <a:rPr lang="nl-NL" sz="8800" b="1" i="0" u="none" strike="noStrike" cap="none" baseline="0">
                <a:latin typeface="Calibri"/>
                <a:ea typeface="Calibri"/>
                <a:cs typeface="Calibri"/>
                <a:sym typeface="Calibri"/>
              </a:rPr>
              <a:t>ONDERZOEKERS</a:t>
            </a:r>
          </a:p>
        </p:txBody>
      </p:sp>
    </p:spTree>
    <p:extLst>
      <p:ext uri="{BB962C8B-B14F-4D97-AF65-F5344CB8AC3E}">
        <p14:creationId xmlns:p14="http://schemas.microsoft.com/office/powerpoint/2010/main" val="171010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idx="4294967295"/>
          </p:nvPr>
        </p:nvSpPr>
        <p:spPr>
          <a:xfrm>
            <a:off x="0" y="1270073"/>
            <a:ext cx="9144000" cy="4029735"/>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nl-NL" sz="4400" b="1" i="0" u="none" strike="noStrike" cap="none" baseline="0">
                <a:solidFill>
                  <a:schemeClr val="dk1"/>
                </a:solidFill>
                <a:latin typeface="Calibri Light"/>
                <a:ea typeface="Calibri"/>
                <a:cs typeface="Calibri"/>
                <a:sym typeface="Calibri"/>
              </a:rPr>
              <a:t>VRAAG</a:t>
            </a:r>
            <a:r>
              <a:rPr lang="nl-NL" b="1">
                <a:solidFill>
                  <a:schemeClr val="dk1"/>
                </a:solidFill>
                <a:latin typeface="Calibri Light"/>
                <a:ea typeface="Calibri"/>
                <a:cs typeface="Calibri"/>
                <a:sym typeface="Calibri"/>
              </a:rPr>
              <a:t>:</a:t>
            </a:r>
            <a:br>
              <a:rPr lang="nl-NL" sz="4400" b="1" i="0" u="none" strike="noStrike" cap="none" baseline="0">
                <a:solidFill>
                  <a:srgbClr val="58A618"/>
                </a:solidFill>
                <a:latin typeface="Calibri"/>
                <a:ea typeface="Calibri"/>
                <a:cs typeface="Calibri"/>
                <a:sym typeface="Calibri"/>
              </a:rPr>
            </a:br>
            <a:r>
              <a:rPr lang="nl-NL" sz="4400" i="0" u="none" strike="noStrike" cap="none" baseline="0">
                <a:latin typeface="Calibri Light"/>
                <a:ea typeface="Calibri"/>
                <a:cs typeface="Calibri"/>
                <a:sym typeface="Calibri"/>
              </a:rPr>
              <a:t>Welk beeld heb je als je aan onderzoek denkt?</a:t>
            </a:r>
            <a:endParaRPr lang="nl-NL" sz="4400" i="0" u="none" strike="noStrike" cap="none" baseline="0">
              <a:latin typeface="Calibri Light"/>
              <a:ea typeface="Calibri"/>
              <a:cs typeface="Calibri"/>
            </a:endParaRPr>
          </a:p>
        </p:txBody>
      </p:sp>
    </p:spTree>
    <p:extLst>
      <p:ext uri="{BB962C8B-B14F-4D97-AF65-F5344CB8AC3E}">
        <p14:creationId xmlns:p14="http://schemas.microsoft.com/office/powerpoint/2010/main" val="44524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Clr>
                <a:srgbClr val="58A618"/>
              </a:buClr>
              <a:buSzPct val="25000"/>
              <a:buFont typeface="Calibri"/>
              <a:buNone/>
            </a:pPr>
            <a:r>
              <a:rPr lang="nl-NL" sz="4400" b="1">
                <a:latin typeface="Calibri Light"/>
                <a:ea typeface="Calibri"/>
                <a:cs typeface="Calibri"/>
                <a:sym typeface="Calibri"/>
              </a:rPr>
              <a:t>PXL-Research</a:t>
            </a:r>
            <a:endParaRPr lang="nl-NL" sz="4400" b="1">
              <a:latin typeface="Calibri Light"/>
              <a:ea typeface="Calibri"/>
              <a:cs typeface="Calibri"/>
            </a:endParaRPr>
          </a:p>
          <a:p>
            <a:pPr>
              <a:spcBef>
                <a:spcPts val="0"/>
              </a:spcBef>
              <a:buNone/>
            </a:pPr>
            <a:endParaRPr/>
          </a:p>
        </p:txBody>
      </p:sp>
      <p:pic>
        <p:nvPicPr>
          <p:cNvPr id="3" name="Afbeelding 2">
            <a:extLst>
              <a:ext uri="{FF2B5EF4-FFF2-40B4-BE49-F238E27FC236}">
                <a16:creationId xmlns:a16="http://schemas.microsoft.com/office/drawing/2014/main" id="{D00FAECC-2C87-EF48-9C33-E9CE34E46692}"/>
              </a:ext>
            </a:extLst>
          </p:cNvPr>
          <p:cNvPicPr>
            <a:picLocks noChangeAspect="1"/>
          </p:cNvPicPr>
          <p:nvPr/>
        </p:nvPicPr>
        <p:blipFill>
          <a:blip r:embed="rId3"/>
          <a:stretch>
            <a:fillRect/>
          </a:stretch>
        </p:blipFill>
        <p:spPr>
          <a:xfrm>
            <a:off x="983359" y="825062"/>
            <a:ext cx="6807066" cy="5436325"/>
          </a:xfrm>
          <a:prstGeom prst="rect">
            <a:avLst/>
          </a:prstGeom>
        </p:spPr>
      </p:pic>
    </p:spTree>
    <p:extLst>
      <p:ext uri="{BB962C8B-B14F-4D97-AF65-F5344CB8AC3E}">
        <p14:creationId xmlns:p14="http://schemas.microsoft.com/office/powerpoint/2010/main" val="27804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0220" y="2862608"/>
            <a:ext cx="3371803" cy="804024"/>
          </a:xfrm>
          <a:prstGeom prst="rect">
            <a:avLst/>
          </a:prstGeom>
        </p:spPr>
      </p:pic>
      <p:pic>
        <p:nvPicPr>
          <p:cNvPr id="4" name="Afbeelding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757" y="321289"/>
            <a:ext cx="2577678" cy="477181"/>
          </a:xfrm>
          <a:prstGeom prst="rect">
            <a:avLst/>
          </a:prstGeom>
        </p:spPr>
      </p:pic>
      <p:pic>
        <p:nvPicPr>
          <p:cNvPr id="5" name="Afbeelding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757" y="1070931"/>
            <a:ext cx="3155466" cy="486065"/>
          </a:xfrm>
          <a:prstGeom prst="rect">
            <a:avLst/>
          </a:prstGeom>
        </p:spPr>
      </p:pic>
      <p:pic>
        <p:nvPicPr>
          <p:cNvPr id="6" name="Afbeelding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756" y="1819395"/>
            <a:ext cx="4025394" cy="464514"/>
          </a:xfrm>
          <a:prstGeom prst="rect">
            <a:avLst/>
          </a:prstGeom>
        </p:spPr>
      </p:pic>
      <p:pic>
        <p:nvPicPr>
          <p:cNvPr id="7" name="Afbeelding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5554" y="2553617"/>
            <a:ext cx="1464313" cy="481231"/>
          </a:xfrm>
          <a:prstGeom prst="rect">
            <a:avLst/>
          </a:prstGeom>
        </p:spPr>
      </p:pic>
      <p:pic>
        <p:nvPicPr>
          <p:cNvPr id="8" name="Afbeelding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5554" y="3264620"/>
            <a:ext cx="3012997" cy="483788"/>
          </a:xfrm>
          <a:prstGeom prst="rect">
            <a:avLst/>
          </a:prstGeom>
        </p:spPr>
      </p:pic>
      <p:pic>
        <p:nvPicPr>
          <p:cNvPr id="9" name="Afbeelding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5555" y="3993399"/>
            <a:ext cx="3496664" cy="475429"/>
          </a:xfrm>
          <a:prstGeom prst="rect">
            <a:avLst/>
          </a:prstGeom>
        </p:spPr>
      </p:pic>
      <p:pic>
        <p:nvPicPr>
          <p:cNvPr id="10" name="Afbeelding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554" y="4723283"/>
            <a:ext cx="3863094" cy="470440"/>
          </a:xfrm>
          <a:prstGeom prst="rect">
            <a:avLst/>
          </a:prstGeom>
        </p:spPr>
      </p:pic>
      <p:pic>
        <p:nvPicPr>
          <p:cNvPr id="11" name="Afbeelding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2755" y="6207532"/>
            <a:ext cx="2476094" cy="542241"/>
          </a:xfrm>
          <a:prstGeom prst="rect">
            <a:avLst/>
          </a:prstGeom>
        </p:spPr>
      </p:pic>
      <p:pic>
        <p:nvPicPr>
          <p:cNvPr id="12" name="Afbeelding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5555" y="5459947"/>
            <a:ext cx="2866940" cy="497357"/>
          </a:xfrm>
          <a:prstGeom prst="rect">
            <a:avLst/>
          </a:prstGeom>
        </p:spPr>
      </p:pic>
    </p:spTree>
    <p:extLst>
      <p:ext uri="{BB962C8B-B14F-4D97-AF65-F5344CB8AC3E}">
        <p14:creationId xmlns:p14="http://schemas.microsoft.com/office/powerpoint/2010/main" val="140564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body" idx="1"/>
          </p:nvPr>
        </p:nvSpPr>
        <p:spPr>
          <a:xfrm>
            <a:off x="457200" y="1600200"/>
            <a:ext cx="4038599" cy="4982581"/>
          </a:xfrm>
          <a:prstGeom prst="rect">
            <a:avLst/>
          </a:prstGeom>
        </p:spPr>
        <p:txBody>
          <a:bodyPr lIns="91425" tIns="91425" rIns="91425" bIns="91425" anchor="t" anchorCtr="0">
            <a:noAutofit/>
          </a:bodyPr>
          <a:lstStyle/>
          <a:p>
            <a:pPr marL="342900" indent="-342900">
              <a:lnSpc>
                <a:spcPct val="100000"/>
              </a:lnSpc>
              <a:spcBef>
                <a:spcPts val="0"/>
              </a:spcBef>
              <a:spcAft>
                <a:spcPts val="200"/>
              </a:spcAft>
              <a:buClr>
                <a:schemeClr val="dk1"/>
              </a:buClr>
              <a:buSzPct val="98333"/>
              <a:buFont typeface="Arial"/>
              <a:buChar char="•"/>
            </a:pPr>
            <a:r>
              <a:rPr lang="nl-NL" sz="2200">
                <a:solidFill>
                  <a:schemeClr val="dk1"/>
                </a:solidFill>
                <a:latin typeface="Calibri Light"/>
                <a:ea typeface="+mn-lt"/>
                <a:cs typeface="+mn-lt"/>
                <a:sym typeface="Calibri"/>
              </a:rPr>
              <a:t>Sam </a:t>
            </a:r>
            <a:r>
              <a:rPr lang="nl-NL" sz="2200" err="1">
                <a:solidFill>
                  <a:schemeClr val="dk1"/>
                </a:solidFill>
                <a:latin typeface="Calibri Light"/>
                <a:ea typeface="+mn-lt"/>
                <a:cs typeface="+mn-lt"/>
                <a:sym typeface="Calibri"/>
              </a:rPr>
              <a:t>Agten</a:t>
            </a:r>
            <a:endParaRPr lang="nl-NL" sz="2200">
              <a:solidFill>
                <a:schemeClr val="dk1"/>
              </a:solidFill>
              <a:highlight>
                <a:srgbClr val="FFFF00"/>
              </a:highlight>
              <a:latin typeface="Calibri Light"/>
              <a:ea typeface="+mn-lt"/>
              <a:cs typeface="+mn-lt"/>
            </a:endParaRPr>
          </a:p>
          <a:p>
            <a:pPr marL="342900" indent="-342900">
              <a:lnSpc>
                <a:spcPct val="100000"/>
              </a:lnSpc>
              <a:spcBef>
                <a:spcPts val="0"/>
              </a:spcBef>
              <a:spcAft>
                <a:spcPts val="200"/>
              </a:spcAft>
              <a:buClr>
                <a:schemeClr val="dk1"/>
              </a:buClr>
              <a:buSzPct val="98333"/>
              <a:buFont typeface="Arial"/>
              <a:buChar char="•"/>
            </a:pPr>
            <a:r>
              <a:rPr lang="nl-NL" sz="2200">
                <a:solidFill>
                  <a:schemeClr val="dk1"/>
                </a:solidFill>
                <a:latin typeface="Calibri Light"/>
                <a:ea typeface="Calibri"/>
                <a:cs typeface="Calibri"/>
                <a:sym typeface="Calibri"/>
              </a:rPr>
              <a:t>Arno </a:t>
            </a:r>
            <a:r>
              <a:rPr lang="nl-NL" sz="2200" err="1">
                <a:solidFill>
                  <a:schemeClr val="dk1"/>
                </a:solidFill>
                <a:latin typeface="Calibri Light"/>
                <a:ea typeface="Calibri"/>
                <a:cs typeface="Calibri"/>
                <a:sym typeface="Calibri"/>
              </a:rPr>
              <a:t>Barzan</a:t>
            </a:r>
            <a:endParaRPr lang="nl-NL" sz="2200">
              <a:solidFill>
                <a:schemeClr val="dk1"/>
              </a:solidFill>
              <a:latin typeface="Calibri Light"/>
              <a:ea typeface="Calibri"/>
              <a:cs typeface="Calibri"/>
            </a:endParaRPr>
          </a:p>
          <a:p>
            <a:pPr marL="342900" indent="-342900">
              <a:lnSpc>
                <a:spcPct val="100000"/>
              </a:lnSpc>
              <a:spcBef>
                <a:spcPts val="0"/>
              </a:spcBef>
              <a:spcAft>
                <a:spcPts val="200"/>
              </a:spcAft>
              <a:buClr>
                <a:schemeClr val="dk1"/>
              </a:buClr>
              <a:buSzPct val="98333"/>
              <a:buFont typeface="Arial"/>
              <a:buChar char="•"/>
            </a:pPr>
            <a:r>
              <a:rPr lang="nl-NL" sz="2200">
                <a:solidFill>
                  <a:schemeClr val="dk1"/>
                </a:solidFill>
                <a:latin typeface="Calibri Light"/>
                <a:ea typeface="+mn-lt"/>
                <a:cs typeface="+mn-lt"/>
                <a:sym typeface="Calibri"/>
              </a:rPr>
              <a:t>Roel Bosmans</a:t>
            </a:r>
            <a:endParaRPr lang="nl-NL" sz="2200">
              <a:solidFill>
                <a:schemeClr val="dk1"/>
              </a:solidFill>
              <a:latin typeface="Calibri Light"/>
              <a:ea typeface="+mn-lt"/>
              <a:cs typeface="+mn-lt"/>
            </a:endParaRPr>
          </a:p>
          <a:p>
            <a:pPr marL="342900" indent="-342900">
              <a:lnSpc>
                <a:spcPct val="100000"/>
              </a:lnSpc>
              <a:spcBef>
                <a:spcPts val="0"/>
              </a:spcBef>
              <a:spcAft>
                <a:spcPts val="200"/>
              </a:spcAft>
              <a:buClr>
                <a:schemeClr val="dk1"/>
              </a:buClr>
              <a:buSzPct val="98333"/>
              <a:buFont typeface="Arial"/>
              <a:buChar char="•"/>
            </a:pPr>
            <a:r>
              <a:rPr lang="nl-NL" sz="2200">
                <a:solidFill>
                  <a:schemeClr val="dk1"/>
                </a:solidFill>
                <a:latin typeface="Calibri Light"/>
                <a:ea typeface="Calibri"/>
                <a:cs typeface="Calibri"/>
                <a:sym typeface="Calibri"/>
              </a:rPr>
              <a:t>Evelyn</a:t>
            </a:r>
            <a:r>
              <a:rPr lang="nl-NL" sz="2200">
                <a:solidFill>
                  <a:schemeClr val="dk1"/>
                </a:solidFill>
                <a:latin typeface="Calibri Light"/>
                <a:ea typeface="Calibri"/>
                <a:cs typeface="Calibri"/>
              </a:rPr>
              <a:t> </a:t>
            </a:r>
            <a:r>
              <a:rPr lang="nl-NL" sz="2200" err="1">
                <a:solidFill>
                  <a:schemeClr val="dk1"/>
                </a:solidFill>
                <a:latin typeface="Calibri Light"/>
                <a:ea typeface="Calibri"/>
                <a:cs typeface="Calibri"/>
              </a:rPr>
              <a:t>Cloosen</a:t>
            </a:r>
            <a:endParaRPr lang="nl-NL" sz="2200">
              <a:solidFill>
                <a:schemeClr val="dk1"/>
              </a:solidFill>
              <a:latin typeface="Calibri Light"/>
              <a:ea typeface="Calibri"/>
              <a:cs typeface="Calibri"/>
            </a:endParaRPr>
          </a:p>
          <a:p>
            <a:pPr marL="342900" indent="-342900">
              <a:lnSpc>
                <a:spcPct val="100000"/>
              </a:lnSpc>
              <a:spcBef>
                <a:spcPts val="0"/>
              </a:spcBef>
              <a:spcAft>
                <a:spcPts val="200"/>
              </a:spcAft>
              <a:buClr>
                <a:schemeClr val="dk1"/>
              </a:buClr>
              <a:buSzPct val="98333"/>
              <a:buFont typeface="Arial"/>
              <a:buChar char="•"/>
            </a:pPr>
            <a:r>
              <a:rPr lang="nl-NL" sz="2200">
                <a:solidFill>
                  <a:schemeClr val="dk1"/>
                </a:solidFill>
                <a:latin typeface="Calibri Light"/>
                <a:ea typeface="+mn-lt"/>
                <a:cs typeface="+mn-lt"/>
              </a:rPr>
              <a:t>Tim Dupont</a:t>
            </a:r>
            <a:endParaRPr lang="en-US" sz="2200">
              <a:solidFill>
                <a:schemeClr val="dk1"/>
              </a:solidFill>
              <a:latin typeface="Calibri Light"/>
              <a:ea typeface="+mn-lt"/>
              <a:cs typeface="+mn-lt"/>
            </a:endParaRPr>
          </a:p>
          <a:p>
            <a:pPr marL="342900" indent="-342900">
              <a:lnSpc>
                <a:spcPct val="100000"/>
              </a:lnSpc>
              <a:spcBef>
                <a:spcPts val="0"/>
              </a:spcBef>
              <a:spcAft>
                <a:spcPts val="200"/>
              </a:spcAft>
              <a:buClr>
                <a:schemeClr val="dk1"/>
              </a:buClr>
              <a:buSzPct val="98333"/>
              <a:buFont typeface="Arial"/>
              <a:buChar char="•"/>
            </a:pPr>
            <a:r>
              <a:rPr lang="nl-NL" sz="2200">
                <a:solidFill>
                  <a:schemeClr val="dk1"/>
                </a:solidFill>
                <a:latin typeface="Calibri Light"/>
                <a:ea typeface="+mn-lt"/>
                <a:cs typeface="+mn-lt"/>
                <a:sym typeface="Calibri"/>
              </a:rPr>
              <a:t>Koen </a:t>
            </a:r>
            <a:r>
              <a:rPr lang="nl-NL" sz="2200" err="1">
                <a:solidFill>
                  <a:schemeClr val="dk1"/>
                </a:solidFill>
                <a:latin typeface="Calibri Light"/>
                <a:ea typeface="+mn-lt"/>
                <a:cs typeface="+mn-lt"/>
                <a:sym typeface="Calibri"/>
              </a:rPr>
              <a:t>Gilissen</a:t>
            </a:r>
            <a:endParaRPr lang="nl-NL" sz="2200">
              <a:solidFill>
                <a:schemeClr val="dk1"/>
              </a:solidFill>
              <a:latin typeface="Calibri Light"/>
              <a:ea typeface="+mn-lt"/>
              <a:cs typeface="+mn-lt"/>
            </a:endParaRPr>
          </a:p>
          <a:p>
            <a:pPr marL="342900" indent="-342900">
              <a:lnSpc>
                <a:spcPct val="100000"/>
              </a:lnSpc>
              <a:spcBef>
                <a:spcPts val="0"/>
              </a:spcBef>
              <a:spcAft>
                <a:spcPts val="200"/>
              </a:spcAft>
              <a:buClr>
                <a:schemeClr val="dk1"/>
              </a:buClr>
              <a:buSzPct val="98333"/>
              <a:buFont typeface="Arial"/>
              <a:buChar char="•"/>
            </a:pPr>
            <a:r>
              <a:rPr lang="nl-NL" sz="2200">
                <a:solidFill>
                  <a:schemeClr val="dk1"/>
                </a:solidFill>
                <a:latin typeface="Calibri Light"/>
                <a:ea typeface="+mn-lt"/>
                <a:cs typeface="+mn-lt"/>
                <a:sym typeface="Calibri"/>
              </a:rPr>
              <a:t>Maurits</a:t>
            </a:r>
            <a:r>
              <a:rPr lang="nl-NL" sz="2200">
                <a:solidFill>
                  <a:schemeClr val="dk1"/>
                </a:solidFill>
                <a:latin typeface="Calibri Light"/>
                <a:ea typeface="+mn-lt"/>
                <a:cs typeface="+mn-lt"/>
              </a:rPr>
              <a:t> Hagemans</a:t>
            </a:r>
          </a:p>
          <a:p>
            <a:pPr marL="342900" indent="-342900">
              <a:lnSpc>
                <a:spcPct val="100000"/>
              </a:lnSpc>
              <a:spcBef>
                <a:spcPts val="0"/>
              </a:spcBef>
              <a:spcAft>
                <a:spcPts val="200"/>
              </a:spcAft>
              <a:buClr>
                <a:schemeClr val="dk1"/>
              </a:buClr>
              <a:buSzPct val="98333"/>
              <a:buFont typeface="Arial"/>
              <a:buChar char="•"/>
            </a:pPr>
            <a:r>
              <a:rPr lang="nl-NL" sz="2200">
                <a:solidFill>
                  <a:schemeClr val="dk1"/>
                </a:solidFill>
                <a:latin typeface="Calibri Light"/>
                <a:ea typeface="+mn-lt"/>
                <a:cs typeface="+mn-lt"/>
              </a:rPr>
              <a:t>Philippe </a:t>
            </a:r>
            <a:r>
              <a:rPr lang="nl-NL" sz="2200" err="1">
                <a:solidFill>
                  <a:schemeClr val="dk1"/>
                </a:solidFill>
                <a:latin typeface="Calibri Light"/>
                <a:ea typeface="+mn-lt"/>
                <a:cs typeface="+mn-lt"/>
              </a:rPr>
              <a:t>Haldermans</a:t>
            </a:r>
            <a:endParaRPr lang="nl-NL" sz="2200">
              <a:solidFill>
                <a:schemeClr val="dk1"/>
              </a:solidFill>
              <a:latin typeface="Calibri Light"/>
              <a:ea typeface="+mn-lt"/>
              <a:cs typeface="+mn-lt"/>
            </a:endParaRPr>
          </a:p>
          <a:p>
            <a:pPr marL="342900" indent="-342900">
              <a:lnSpc>
                <a:spcPct val="100000"/>
              </a:lnSpc>
              <a:spcBef>
                <a:spcPts val="0"/>
              </a:spcBef>
              <a:spcAft>
                <a:spcPts val="200"/>
              </a:spcAft>
              <a:buClr>
                <a:schemeClr val="dk1"/>
              </a:buClr>
              <a:buSzPct val="98333"/>
              <a:buFont typeface="Arial"/>
              <a:buChar char="•"/>
            </a:pPr>
            <a:r>
              <a:rPr lang="nl-NL" sz="2200">
                <a:solidFill>
                  <a:schemeClr val="dk1"/>
                </a:solidFill>
                <a:latin typeface="Calibri Light"/>
                <a:ea typeface="+mn-lt"/>
                <a:cs typeface="+mn-lt"/>
              </a:rPr>
              <a:t>Lennert</a:t>
            </a:r>
            <a:r>
              <a:rPr lang="nl-NL" sz="2200">
                <a:solidFill>
                  <a:schemeClr val="dk1"/>
                </a:solidFill>
                <a:latin typeface="Calibri Light"/>
                <a:ea typeface="Calibri"/>
                <a:cs typeface="Calibri"/>
                <a:sym typeface="Calibri"/>
              </a:rPr>
              <a:t> </a:t>
            </a:r>
            <a:r>
              <a:rPr lang="nl-NL" sz="2200" err="1">
                <a:solidFill>
                  <a:schemeClr val="dk1"/>
                </a:solidFill>
                <a:latin typeface="Calibri Light"/>
                <a:ea typeface="Calibri"/>
                <a:cs typeface="Calibri"/>
                <a:sym typeface="Calibri"/>
              </a:rPr>
              <a:t>Lambrighs</a:t>
            </a:r>
            <a:endParaRPr lang="nl-NL" sz="2200">
              <a:solidFill>
                <a:schemeClr val="dk1"/>
              </a:solidFill>
              <a:latin typeface="Calibri Light"/>
              <a:ea typeface="Calibri"/>
              <a:cs typeface="Calibri"/>
            </a:endParaRPr>
          </a:p>
          <a:p>
            <a:pPr marL="342900" indent="-342900">
              <a:lnSpc>
                <a:spcPct val="100000"/>
              </a:lnSpc>
              <a:spcBef>
                <a:spcPts val="0"/>
              </a:spcBef>
              <a:spcAft>
                <a:spcPts val="200"/>
              </a:spcAft>
              <a:buClr>
                <a:schemeClr val="dk1"/>
              </a:buClr>
              <a:buSzPct val="98333"/>
              <a:buFont typeface="Arial"/>
              <a:buChar char="•"/>
            </a:pPr>
            <a:r>
              <a:rPr lang="nl-NL" sz="2200">
                <a:solidFill>
                  <a:schemeClr val="dk1"/>
                </a:solidFill>
                <a:latin typeface="Calibri Light"/>
                <a:ea typeface="+mn-lt"/>
                <a:cs typeface="+mn-lt"/>
              </a:rPr>
              <a:t>Ward Martens</a:t>
            </a:r>
          </a:p>
          <a:p>
            <a:pPr marL="342900" indent="-342900">
              <a:lnSpc>
                <a:spcPct val="100000"/>
              </a:lnSpc>
              <a:spcBef>
                <a:spcPts val="0"/>
              </a:spcBef>
              <a:spcAft>
                <a:spcPts val="200"/>
              </a:spcAft>
              <a:buClr>
                <a:schemeClr val="dk1"/>
              </a:buClr>
              <a:buSzPct val="98333"/>
              <a:buFont typeface="Arial"/>
              <a:buChar char="•"/>
            </a:pPr>
            <a:r>
              <a:rPr lang="nl-NL" sz="2200">
                <a:solidFill>
                  <a:schemeClr val="dk1"/>
                </a:solidFill>
                <a:latin typeface="Calibri Light"/>
                <a:ea typeface="+mn-lt"/>
                <a:cs typeface="+mn-lt"/>
              </a:rPr>
              <a:t>Steven </a:t>
            </a:r>
            <a:r>
              <a:rPr lang="nl-NL" sz="2200" err="1">
                <a:solidFill>
                  <a:schemeClr val="dk1"/>
                </a:solidFill>
                <a:latin typeface="Calibri Light"/>
                <a:ea typeface="+mn-lt"/>
                <a:cs typeface="+mn-lt"/>
              </a:rPr>
              <a:t>Palmaers</a:t>
            </a:r>
            <a:endParaRPr lang="en-US" sz="2200">
              <a:solidFill>
                <a:schemeClr val="dk1"/>
              </a:solidFill>
              <a:latin typeface="Calibri Light"/>
              <a:ea typeface="+mn-lt"/>
              <a:cs typeface="+mn-lt"/>
            </a:endParaRPr>
          </a:p>
          <a:p>
            <a:pPr marL="0" lvl="0" indent="0">
              <a:lnSpc>
                <a:spcPct val="100000"/>
              </a:lnSpc>
              <a:spcBef>
                <a:spcPts val="0"/>
              </a:spcBef>
              <a:spcAft>
                <a:spcPts val="200"/>
              </a:spcAft>
              <a:buClr>
                <a:schemeClr val="dk1"/>
              </a:buClr>
              <a:buSzPct val="98333"/>
              <a:buNone/>
            </a:pPr>
            <a:endParaRPr lang="nl-NL" sz="2400">
              <a:solidFill>
                <a:schemeClr val="dk1"/>
              </a:solidFill>
              <a:latin typeface="Calibri"/>
              <a:ea typeface="Calibri"/>
              <a:cs typeface="Calibri"/>
            </a:endParaRPr>
          </a:p>
          <a:p>
            <a:pPr marL="457200" indent="-415925">
              <a:lnSpc>
                <a:spcPct val="100000"/>
              </a:lnSpc>
              <a:spcBef>
                <a:spcPts val="0"/>
              </a:spcBef>
              <a:buClr>
                <a:schemeClr val="dk1"/>
              </a:buClr>
              <a:buSzPct val="98333"/>
              <a:buFont typeface="Arial"/>
              <a:buChar char="•"/>
            </a:pPr>
            <a:endParaRPr lang="nl-NL" sz="2400">
              <a:solidFill>
                <a:schemeClr val="dk1"/>
              </a:solidFill>
              <a:latin typeface="Calibri"/>
              <a:ea typeface="Calibri"/>
              <a:cs typeface="Calibri"/>
            </a:endParaRPr>
          </a:p>
        </p:txBody>
      </p:sp>
      <p:sp>
        <p:nvSpPr>
          <p:cNvPr id="279" name="Shape 27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a:spcBef>
                <a:spcPts val="0"/>
              </a:spcBef>
            </a:pPr>
            <a:r>
              <a:rPr lang="nl-NL" sz="4400" b="1">
                <a:latin typeface="Calibri Light"/>
                <a:ea typeface="Calibri"/>
                <a:cs typeface="Calibri"/>
                <a:sym typeface="Calibri"/>
              </a:rPr>
              <a:t>PXL Smart ICT</a:t>
            </a:r>
            <a:r>
              <a:rPr lang="nl-NL" b="1">
                <a:latin typeface="Calibri Light"/>
                <a:ea typeface="Calibri"/>
                <a:cs typeface="Calibri"/>
                <a:sym typeface="Calibri"/>
              </a:rPr>
              <a:t> – 21 medewerkers</a:t>
            </a:r>
            <a:endParaRPr lang="nl-NL" sz="4400" b="1">
              <a:latin typeface="Calibri Light"/>
              <a:ea typeface="Calibri"/>
              <a:cs typeface="Calibri"/>
              <a:sym typeface="Calibri"/>
            </a:endParaRPr>
          </a:p>
        </p:txBody>
      </p:sp>
      <p:sp>
        <p:nvSpPr>
          <p:cNvPr id="280" name="Shape 280"/>
          <p:cNvSpPr txBox="1">
            <a:spLocks noGrp="1"/>
          </p:cNvSpPr>
          <p:nvPr>
            <p:ph type="body" idx="2"/>
          </p:nvPr>
        </p:nvSpPr>
        <p:spPr>
          <a:xfrm>
            <a:off x="4648200" y="1600200"/>
            <a:ext cx="4038599" cy="4982581"/>
          </a:xfrm>
          <a:prstGeom prst="rect">
            <a:avLst/>
          </a:prstGeom>
        </p:spPr>
        <p:txBody>
          <a:bodyPr lIns="91425" tIns="91425" rIns="91425" bIns="91425" anchor="t" anchorCtr="0">
            <a:noAutofit/>
          </a:bodyPr>
          <a:lstStyle/>
          <a:p>
            <a:pPr marL="342900" indent="-342900">
              <a:lnSpc>
                <a:spcPct val="100000"/>
              </a:lnSpc>
              <a:spcBef>
                <a:spcPts val="0"/>
              </a:spcBef>
              <a:spcAft>
                <a:spcPts val="200"/>
              </a:spcAft>
              <a:buClr>
                <a:schemeClr val="dk1"/>
              </a:buClr>
              <a:buSzPct val="98333"/>
            </a:pPr>
            <a:r>
              <a:rPr lang="nl-NL" sz="2200">
                <a:solidFill>
                  <a:schemeClr val="dk1"/>
                </a:solidFill>
                <a:latin typeface="Calibri Light"/>
                <a:ea typeface="+mn-lt"/>
                <a:cs typeface="+mn-lt"/>
              </a:rPr>
              <a:t>Robin Schrijvers</a:t>
            </a:r>
            <a:endParaRPr lang="en-US" sz="2200">
              <a:solidFill>
                <a:schemeClr val="dk1"/>
              </a:solidFill>
              <a:latin typeface="Calibri Light"/>
              <a:ea typeface="+mn-lt"/>
              <a:cs typeface="+mn-lt"/>
            </a:endParaRPr>
          </a:p>
          <a:p>
            <a:pPr marL="342900" indent="-342900">
              <a:lnSpc>
                <a:spcPct val="100000"/>
              </a:lnSpc>
              <a:spcBef>
                <a:spcPts val="0"/>
              </a:spcBef>
              <a:spcAft>
                <a:spcPts val="200"/>
              </a:spcAft>
              <a:buClr>
                <a:schemeClr val="dk1"/>
              </a:buClr>
              <a:buSzPct val="98333"/>
            </a:pPr>
            <a:r>
              <a:rPr lang="nl-NL" sz="2200">
                <a:solidFill>
                  <a:schemeClr val="dk1"/>
                </a:solidFill>
                <a:latin typeface="Calibri Light"/>
                <a:ea typeface="+mn-lt"/>
                <a:cs typeface="+mn-lt"/>
              </a:rPr>
              <a:t>Karin </a:t>
            </a:r>
            <a:r>
              <a:rPr lang="nl-NL" sz="2200" err="1">
                <a:solidFill>
                  <a:schemeClr val="dk1"/>
                </a:solidFill>
                <a:latin typeface="Calibri Light"/>
                <a:ea typeface="+mn-lt"/>
                <a:cs typeface="+mn-lt"/>
              </a:rPr>
              <a:t>Tassent</a:t>
            </a:r>
            <a:endParaRPr lang="en-US" sz="2200">
              <a:solidFill>
                <a:schemeClr val="dk1"/>
              </a:solidFill>
              <a:latin typeface="Calibri Light"/>
              <a:ea typeface="+mn-lt"/>
              <a:cs typeface="+mn-lt"/>
            </a:endParaRPr>
          </a:p>
          <a:p>
            <a:pPr marL="342900" indent="-342900">
              <a:lnSpc>
                <a:spcPct val="100000"/>
              </a:lnSpc>
              <a:spcBef>
                <a:spcPts val="0"/>
              </a:spcBef>
              <a:spcAft>
                <a:spcPts val="200"/>
              </a:spcAft>
              <a:buClr>
                <a:schemeClr val="dk1"/>
              </a:buClr>
              <a:buSzPct val="98333"/>
            </a:pPr>
            <a:r>
              <a:rPr lang="nl-NL" sz="2200">
                <a:solidFill>
                  <a:schemeClr val="dk1"/>
                </a:solidFill>
                <a:latin typeface="Calibri Light"/>
                <a:ea typeface="+mn-lt"/>
                <a:cs typeface="+mn-lt"/>
              </a:rPr>
              <a:t>Servaas </a:t>
            </a:r>
            <a:r>
              <a:rPr lang="nl-NL" sz="2200" err="1">
                <a:solidFill>
                  <a:schemeClr val="dk1"/>
                </a:solidFill>
                <a:latin typeface="Calibri Light"/>
                <a:ea typeface="+mn-lt"/>
                <a:cs typeface="+mn-lt"/>
              </a:rPr>
              <a:t>Tilkin</a:t>
            </a:r>
            <a:endParaRPr lang="en-US" sz="2200">
              <a:solidFill>
                <a:schemeClr val="dk1"/>
              </a:solidFill>
              <a:latin typeface="Calibri Light"/>
              <a:ea typeface="+mn-lt"/>
              <a:cs typeface="+mn-lt"/>
            </a:endParaRPr>
          </a:p>
          <a:p>
            <a:pPr marL="342900" indent="-342900">
              <a:lnSpc>
                <a:spcPct val="100000"/>
              </a:lnSpc>
              <a:spcBef>
                <a:spcPts val="0"/>
              </a:spcBef>
              <a:spcAft>
                <a:spcPts val="200"/>
              </a:spcAft>
              <a:buClr>
                <a:schemeClr val="dk1"/>
              </a:buClr>
              <a:buSzPct val="98333"/>
            </a:pPr>
            <a:r>
              <a:rPr lang="nl-NL" sz="2200">
                <a:solidFill>
                  <a:schemeClr val="dk1"/>
                </a:solidFill>
                <a:latin typeface="Calibri Light"/>
                <a:ea typeface="+mn-lt"/>
                <a:cs typeface="+mn-lt"/>
              </a:rPr>
              <a:t>Lode Van Hout</a:t>
            </a:r>
            <a:endParaRPr lang="en-US" sz="2200">
              <a:solidFill>
                <a:schemeClr val="dk1"/>
              </a:solidFill>
              <a:latin typeface="Calibri Light"/>
              <a:ea typeface="+mn-lt"/>
              <a:cs typeface="+mn-lt"/>
            </a:endParaRPr>
          </a:p>
          <a:p>
            <a:pPr marL="342900" indent="-342900">
              <a:lnSpc>
                <a:spcPct val="100000"/>
              </a:lnSpc>
              <a:spcBef>
                <a:spcPts val="0"/>
              </a:spcBef>
              <a:spcAft>
                <a:spcPts val="200"/>
              </a:spcAft>
              <a:buClr>
                <a:schemeClr val="dk1"/>
              </a:buClr>
              <a:buSzPct val="98333"/>
            </a:pPr>
            <a:r>
              <a:rPr lang="nl-NL" sz="2200">
                <a:solidFill>
                  <a:schemeClr val="dk1"/>
                </a:solidFill>
                <a:latin typeface="Calibri Light"/>
                <a:ea typeface="Calibri"/>
                <a:cs typeface="Calibri"/>
              </a:rPr>
              <a:t>Sam van Rijn</a:t>
            </a:r>
            <a:endParaRPr lang="nl-NL" sz="2200">
              <a:solidFill>
                <a:schemeClr val="dk1"/>
              </a:solidFill>
              <a:latin typeface="Calibri Light"/>
              <a:cs typeface="Calibri"/>
            </a:endParaRPr>
          </a:p>
          <a:p>
            <a:pPr marL="342900" indent="-342900">
              <a:lnSpc>
                <a:spcPct val="100000"/>
              </a:lnSpc>
              <a:spcBef>
                <a:spcPts val="0"/>
              </a:spcBef>
              <a:spcAft>
                <a:spcPts val="200"/>
              </a:spcAft>
              <a:buClr>
                <a:schemeClr val="dk1"/>
              </a:buClr>
              <a:buSzPct val="98333"/>
            </a:pPr>
            <a:r>
              <a:rPr lang="nl-NL" sz="2200">
                <a:solidFill>
                  <a:schemeClr val="dk1"/>
                </a:solidFill>
                <a:latin typeface="Calibri Light"/>
                <a:ea typeface="+mn-lt"/>
                <a:cs typeface="+mn-lt"/>
              </a:rPr>
              <a:t>Niek Vandael</a:t>
            </a:r>
            <a:endParaRPr lang="en-US" sz="2200">
              <a:solidFill>
                <a:schemeClr val="dk1"/>
              </a:solidFill>
              <a:latin typeface="Calibri Light"/>
              <a:ea typeface="+mn-lt"/>
              <a:cs typeface="+mn-lt"/>
            </a:endParaRPr>
          </a:p>
          <a:p>
            <a:pPr marL="342900" indent="-342900">
              <a:lnSpc>
                <a:spcPct val="100000"/>
              </a:lnSpc>
              <a:spcBef>
                <a:spcPts val="0"/>
              </a:spcBef>
              <a:spcAft>
                <a:spcPts val="200"/>
              </a:spcAft>
              <a:buClr>
                <a:schemeClr val="dk1"/>
              </a:buClr>
              <a:buSzPct val="98333"/>
            </a:pPr>
            <a:r>
              <a:rPr lang="nl-NL" sz="2200">
                <a:solidFill>
                  <a:schemeClr val="dk1"/>
                </a:solidFill>
                <a:latin typeface="Calibri Light"/>
                <a:ea typeface="+mn-lt"/>
                <a:cs typeface="+mn-lt"/>
              </a:rPr>
              <a:t>Sam </a:t>
            </a:r>
            <a:r>
              <a:rPr lang="nl-NL" sz="2200" err="1">
                <a:solidFill>
                  <a:schemeClr val="dk1"/>
                </a:solidFill>
                <a:latin typeface="Calibri Light"/>
                <a:ea typeface="+mn-lt"/>
                <a:cs typeface="+mn-lt"/>
              </a:rPr>
              <a:t>Vanderstraeten</a:t>
            </a:r>
            <a:endParaRPr lang="nl-NL" sz="2200">
              <a:solidFill>
                <a:schemeClr val="dk1"/>
              </a:solidFill>
              <a:latin typeface="Calibri Light"/>
              <a:ea typeface="+mn-lt"/>
              <a:cs typeface="+mn-lt"/>
            </a:endParaRPr>
          </a:p>
          <a:p>
            <a:pPr marL="342900" indent="-342900">
              <a:lnSpc>
                <a:spcPct val="100000"/>
              </a:lnSpc>
              <a:spcBef>
                <a:spcPts val="0"/>
              </a:spcBef>
              <a:spcAft>
                <a:spcPts val="200"/>
              </a:spcAft>
              <a:buClr>
                <a:schemeClr val="dk1"/>
              </a:buClr>
              <a:buSzPct val="98333"/>
            </a:pPr>
            <a:r>
              <a:rPr lang="nl-NL" sz="2200">
                <a:solidFill>
                  <a:schemeClr val="dk1"/>
                </a:solidFill>
                <a:latin typeface="Calibri Light"/>
                <a:ea typeface="+mn-lt"/>
                <a:cs typeface="+mn-lt"/>
              </a:rPr>
              <a:t>Dieter </a:t>
            </a:r>
            <a:r>
              <a:rPr lang="nl-NL" sz="2200" err="1">
                <a:solidFill>
                  <a:schemeClr val="dk1"/>
                </a:solidFill>
                <a:latin typeface="Calibri Light"/>
                <a:ea typeface="+mn-lt"/>
                <a:cs typeface="+mn-lt"/>
              </a:rPr>
              <a:t>Vanrykel</a:t>
            </a:r>
            <a:endParaRPr lang="nl-NL" sz="2200">
              <a:solidFill>
                <a:schemeClr val="dk1"/>
              </a:solidFill>
              <a:latin typeface="Calibri Light"/>
              <a:ea typeface="+mn-lt"/>
              <a:cs typeface="+mn-lt"/>
            </a:endParaRPr>
          </a:p>
          <a:p>
            <a:pPr marL="342900" indent="-342900">
              <a:lnSpc>
                <a:spcPct val="100000"/>
              </a:lnSpc>
              <a:spcBef>
                <a:spcPts val="0"/>
              </a:spcBef>
              <a:spcAft>
                <a:spcPts val="200"/>
              </a:spcAft>
              <a:buClr>
                <a:schemeClr val="dk1"/>
              </a:buClr>
              <a:buSzPct val="98333"/>
            </a:pPr>
            <a:r>
              <a:rPr lang="nl-NL" sz="2200">
                <a:solidFill>
                  <a:schemeClr val="dk1"/>
                </a:solidFill>
                <a:latin typeface="Calibri Light"/>
                <a:ea typeface="Calibri"/>
                <a:cs typeface="Calibri"/>
              </a:rPr>
              <a:t>Simon Verbeke</a:t>
            </a:r>
            <a:endParaRPr lang="nl-NL" sz="2200">
              <a:solidFill>
                <a:schemeClr val="dk1"/>
              </a:solidFill>
              <a:latin typeface="Calibri Light"/>
              <a:cs typeface="Calibri"/>
            </a:endParaRPr>
          </a:p>
          <a:p>
            <a:pPr marL="342900" indent="-342900">
              <a:lnSpc>
                <a:spcPct val="100000"/>
              </a:lnSpc>
              <a:spcBef>
                <a:spcPts val="0"/>
              </a:spcBef>
              <a:spcAft>
                <a:spcPts val="200"/>
              </a:spcAft>
              <a:buClr>
                <a:schemeClr val="dk1"/>
              </a:buClr>
              <a:buSzPct val="98333"/>
            </a:pPr>
            <a:r>
              <a:rPr lang="nl-NL" sz="2200">
                <a:solidFill>
                  <a:schemeClr val="dk1"/>
                </a:solidFill>
                <a:latin typeface="Calibri Light"/>
                <a:cs typeface="Calibri"/>
              </a:rPr>
              <a:t>Frederik </a:t>
            </a:r>
            <a:r>
              <a:rPr lang="nl-NL" sz="2200" err="1">
                <a:solidFill>
                  <a:schemeClr val="dk1"/>
                </a:solidFill>
                <a:latin typeface="Calibri Light"/>
                <a:cs typeface="Calibri"/>
              </a:rPr>
              <a:t>Vreys</a:t>
            </a:r>
            <a:endParaRPr lang="nl-NL" sz="2200">
              <a:solidFill>
                <a:schemeClr val="dk1"/>
              </a:solidFill>
              <a:latin typeface="Calibri Light"/>
              <a:cs typeface="Calibri"/>
            </a:endParaRPr>
          </a:p>
        </p:txBody>
      </p:sp>
    </p:spTree>
    <p:extLst>
      <p:ext uri="{BB962C8B-B14F-4D97-AF65-F5344CB8AC3E}">
        <p14:creationId xmlns:p14="http://schemas.microsoft.com/office/powerpoint/2010/main" val="99035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Smart ICT</a:t>
            </a:r>
            <a:endParaRPr lang="nl-NL"/>
          </a:p>
        </p:txBody>
      </p:sp>
      <p:sp>
        <p:nvSpPr>
          <p:cNvPr id="5" name="Tijdelijke aanduiding voor inhoud 4"/>
          <p:cNvSpPr>
            <a:spLocks noGrp="1"/>
          </p:cNvSpPr>
          <p:nvPr>
            <p:ph idx="1"/>
          </p:nvPr>
        </p:nvSpPr>
        <p:spPr/>
        <p:txBody>
          <a:bodyPr/>
          <a:lstStyle/>
          <a:p>
            <a:r>
              <a:rPr lang="nl-NL" sz="2800"/>
              <a:t>Informatica</a:t>
            </a:r>
          </a:p>
          <a:p>
            <a:r>
              <a:rPr lang="nl-NL" sz="2800"/>
              <a:t>Elektronica</a:t>
            </a:r>
          </a:p>
          <a:p>
            <a:r>
              <a:rPr lang="nl-NL" sz="2800"/>
              <a:t>Snijvlak tussen beiden</a:t>
            </a:r>
            <a:br>
              <a:rPr lang="nl-NL" sz="2800"/>
            </a:br>
            <a:endParaRPr lang="nl-NL" sz="2800"/>
          </a:p>
          <a:p>
            <a:r>
              <a:rPr lang="nl-NL" sz="2800"/>
              <a:t>Eigen koers</a:t>
            </a:r>
          </a:p>
          <a:p>
            <a:r>
              <a:rPr lang="nl-NL" sz="2800"/>
              <a:t>Ondersteuning aan andere expertisecellen en –centra</a:t>
            </a:r>
          </a:p>
          <a:p>
            <a:r>
              <a:rPr lang="nl-NL" sz="2800"/>
              <a:t>Mix van praktijkgericht onderzoek en dienstverlening</a:t>
            </a:r>
          </a:p>
        </p:txBody>
      </p:sp>
    </p:spTree>
    <p:extLst>
      <p:ext uri="{BB962C8B-B14F-4D97-AF65-F5344CB8AC3E}">
        <p14:creationId xmlns:p14="http://schemas.microsoft.com/office/powerpoint/2010/main" val="101801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368300" y="0"/>
            <a:ext cx="8229600" cy="1143000"/>
          </a:xfrm>
        </p:spPr>
        <p:txBody>
          <a:bodyPr/>
          <a:lstStyle/>
          <a:p>
            <a:r>
              <a:rPr lang="nl-BE" altLang="nl-NL"/>
              <a:t>Smart ICT</a:t>
            </a:r>
            <a:endParaRPr lang="en-US" altLang="nl-NL"/>
          </a:p>
        </p:txBody>
      </p:sp>
      <p:sp>
        <p:nvSpPr>
          <p:cNvPr id="2" name="Rechthoek 1"/>
          <p:cNvSpPr/>
          <p:nvPr/>
        </p:nvSpPr>
        <p:spPr>
          <a:xfrm>
            <a:off x="1350335" y="1027729"/>
            <a:ext cx="2196002" cy="356385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2800" b="1">
                <a:ln w="10160">
                  <a:solidFill>
                    <a:schemeClr val="accent5"/>
                  </a:solidFill>
                  <a:prstDash val="solid"/>
                </a:ln>
                <a:solidFill>
                  <a:srgbClr val="FFFFFF"/>
                </a:solidFill>
                <a:effectLst>
                  <a:outerShdw blurRad="38100" dist="22860" dir="5400000" algn="tl" rotWithShape="0">
                    <a:srgbClr val="000000">
                      <a:alpha val="30000"/>
                    </a:srgbClr>
                  </a:outerShdw>
                </a:effectLst>
              </a:rPr>
              <a:t>ONDERZOEK</a:t>
            </a:r>
          </a:p>
        </p:txBody>
      </p:sp>
      <p:sp>
        <p:nvSpPr>
          <p:cNvPr id="5" name="Rechthoek 4"/>
          <p:cNvSpPr/>
          <p:nvPr/>
        </p:nvSpPr>
        <p:spPr>
          <a:xfrm>
            <a:off x="3950007" y="1027729"/>
            <a:ext cx="2196002" cy="356385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2800" b="1"/>
              <a:t>DIENST-VERLENING</a:t>
            </a:r>
          </a:p>
          <a:p>
            <a:pPr algn="ctr"/>
            <a:r>
              <a:rPr lang="nl-NL" sz="2800" b="1"/>
              <a:t>/</a:t>
            </a:r>
          </a:p>
          <a:p>
            <a:pPr algn="ctr"/>
            <a:r>
              <a:rPr lang="nl-NL" sz="2800" b="1"/>
              <a:t>CONTRACT-ONDERZOEK</a:t>
            </a:r>
          </a:p>
        </p:txBody>
      </p:sp>
      <p:sp>
        <p:nvSpPr>
          <p:cNvPr id="6" name="Rechthoek 5"/>
          <p:cNvSpPr/>
          <p:nvPr/>
        </p:nvSpPr>
        <p:spPr>
          <a:xfrm>
            <a:off x="6549680" y="1027729"/>
            <a:ext cx="2196002" cy="356385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2800" b="1"/>
              <a:t>LEVENSLANG</a:t>
            </a:r>
          </a:p>
          <a:p>
            <a:pPr algn="ctr"/>
            <a:r>
              <a:rPr lang="nl-NL" sz="2800" b="1"/>
              <a:t>LEREN</a:t>
            </a:r>
          </a:p>
          <a:p>
            <a:pPr algn="ctr"/>
            <a:r>
              <a:rPr lang="nl-NL" sz="2800" b="1"/>
              <a:t>/</a:t>
            </a:r>
          </a:p>
          <a:p>
            <a:pPr algn="ctr"/>
            <a:r>
              <a:rPr lang="nl-NL" sz="2800" b="1"/>
              <a:t>OPLEIDING</a:t>
            </a:r>
          </a:p>
          <a:p>
            <a:pPr algn="ctr"/>
            <a:r>
              <a:rPr lang="nl-NL" sz="2800" b="1"/>
              <a:t>OP</a:t>
            </a:r>
          </a:p>
          <a:p>
            <a:pPr algn="ctr"/>
            <a:r>
              <a:rPr lang="nl-NL" sz="2800" b="1"/>
              <a:t>MAAT</a:t>
            </a:r>
          </a:p>
        </p:txBody>
      </p:sp>
      <p:sp>
        <p:nvSpPr>
          <p:cNvPr id="7" name="Rechthoek 6"/>
          <p:cNvSpPr/>
          <p:nvPr/>
        </p:nvSpPr>
        <p:spPr>
          <a:xfrm>
            <a:off x="1350335" y="4695771"/>
            <a:ext cx="7395347" cy="972305"/>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2800" b="1">
                <a:ln w="10160">
                  <a:solidFill>
                    <a:schemeClr val="accent5"/>
                  </a:solidFill>
                  <a:prstDash val="solid"/>
                </a:ln>
                <a:solidFill>
                  <a:schemeClr val="bg1"/>
                </a:solidFill>
                <a:effectLst>
                  <a:outerShdw blurRad="38100" dist="22860" dir="5400000" algn="tl" rotWithShape="0">
                    <a:srgbClr val="000000">
                      <a:alpha val="30000"/>
                    </a:srgbClr>
                  </a:outerShdw>
                </a:effectLst>
              </a:rPr>
              <a:t>BRUG NAAR ONDERWIJS via STAGES,  I-TALENT, IT-PROJECT</a:t>
            </a:r>
            <a:endParaRPr lang="nl-NL" sz="2800" b="1">
              <a:ln w="10160">
                <a:solidFill>
                  <a:srgbClr val="4472C4"/>
                </a:solidFill>
                <a:prstDash val="solid"/>
              </a:ln>
              <a:solidFill>
                <a:schemeClr val="bg1"/>
              </a:solidFill>
              <a:effectLst>
                <a:outerShdw blurRad="38100" dist="22860" dir="5400000" algn="tl" rotWithShape="0">
                  <a:srgbClr val="000000">
                    <a:alpha val="30000"/>
                  </a:srgbClr>
                </a:outerShdw>
              </a:effectLst>
              <a:cs typeface="Calibri"/>
            </a:endParaRPr>
          </a:p>
        </p:txBody>
      </p:sp>
    </p:spTree>
    <p:extLst>
      <p:ext uri="{BB962C8B-B14F-4D97-AF65-F5344CB8AC3E}">
        <p14:creationId xmlns:p14="http://schemas.microsoft.com/office/powerpoint/2010/main" val="75373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ltLang="nl-NL"/>
              <a:t>Speerpunt “</a:t>
            </a:r>
            <a:r>
              <a:rPr lang="nl-NL"/>
              <a:t>VR/AR”</a:t>
            </a:r>
          </a:p>
        </p:txBody>
      </p:sp>
      <p:pic>
        <p:nvPicPr>
          <p:cNvPr id="4" name="Afbeelding 4" descr="Afbeelding met persoon, binnen, man, muur&#10;&#10;Beschrijving is gegenereerd met zeer hoge betrouwbaarheid">
            <a:extLst>
              <a:ext uri="{FF2B5EF4-FFF2-40B4-BE49-F238E27FC236}">
                <a16:creationId xmlns:a16="http://schemas.microsoft.com/office/drawing/2014/main" id="{D53C1D2C-C757-45B5-9EA1-89ED90825AC3}"/>
              </a:ext>
            </a:extLst>
          </p:cNvPr>
          <p:cNvPicPr>
            <a:picLocks noChangeAspect="1"/>
          </p:cNvPicPr>
          <p:nvPr/>
        </p:nvPicPr>
        <p:blipFill>
          <a:blip r:embed="rId3"/>
          <a:stretch>
            <a:fillRect/>
          </a:stretch>
        </p:blipFill>
        <p:spPr>
          <a:xfrm>
            <a:off x="701488" y="1570504"/>
            <a:ext cx="7460876" cy="4198844"/>
          </a:xfrm>
          <a:prstGeom prst="rect">
            <a:avLst/>
          </a:prstGeom>
        </p:spPr>
      </p:pic>
    </p:spTree>
    <p:extLst>
      <p:ext uri="{BB962C8B-B14F-4D97-AF65-F5344CB8AC3E}">
        <p14:creationId xmlns:p14="http://schemas.microsoft.com/office/powerpoint/2010/main" val="403410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Speerpunt “AI/data </a:t>
            </a:r>
            <a:r>
              <a:rPr lang="nl-NL" err="1"/>
              <a:t>science</a:t>
            </a:r>
            <a:r>
              <a:rPr lang="nl-NL"/>
              <a:t>”</a:t>
            </a:r>
            <a:endParaRPr lang="nl-NL">
              <a:cs typeface="Calibri Light"/>
            </a:endParaRPr>
          </a:p>
        </p:txBody>
      </p:sp>
      <p:pic>
        <p:nvPicPr>
          <p:cNvPr id="4" name="Afbeelding 4" descr="Afbeelding met tafel&#10;&#10;Beschrijving is gegenereerd met hoge betrouwbaarheid">
            <a:extLst>
              <a:ext uri="{FF2B5EF4-FFF2-40B4-BE49-F238E27FC236}">
                <a16:creationId xmlns:a16="http://schemas.microsoft.com/office/drawing/2014/main" id="{17CA2AD3-3AAA-49A3-85EC-369ECD574747}"/>
              </a:ext>
            </a:extLst>
          </p:cNvPr>
          <p:cNvPicPr>
            <a:picLocks noChangeAspect="1"/>
          </p:cNvPicPr>
          <p:nvPr/>
        </p:nvPicPr>
        <p:blipFill>
          <a:blip r:embed="rId3"/>
          <a:stretch>
            <a:fillRect/>
          </a:stretch>
        </p:blipFill>
        <p:spPr>
          <a:xfrm>
            <a:off x="152401" y="1485559"/>
            <a:ext cx="8733691" cy="4555099"/>
          </a:xfrm>
          <a:prstGeom prst="rect">
            <a:avLst/>
          </a:prstGeom>
        </p:spPr>
      </p:pic>
    </p:spTree>
    <p:extLst>
      <p:ext uri="{BB962C8B-B14F-4D97-AF65-F5344CB8AC3E}">
        <p14:creationId xmlns:p14="http://schemas.microsoft.com/office/powerpoint/2010/main" val="29727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368300" y="0"/>
            <a:ext cx="8229600" cy="1143000"/>
          </a:xfrm>
        </p:spPr>
        <p:txBody>
          <a:bodyPr/>
          <a:lstStyle/>
          <a:p>
            <a:r>
              <a:rPr lang="nl-BE" altLang="nl-NL"/>
              <a:t>Speerpunt “Internet of Things”</a:t>
            </a:r>
            <a:endParaRPr lang="en-US" altLang="nl-NL"/>
          </a:p>
        </p:txBody>
      </p:sp>
      <p:pic>
        <p:nvPicPr>
          <p:cNvPr id="6" name="Afbeelding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3368" y="932136"/>
            <a:ext cx="7279463" cy="4859040"/>
          </a:xfrm>
          <a:prstGeom prst="rect">
            <a:avLst/>
          </a:prstGeom>
        </p:spPr>
      </p:pic>
      <p:sp>
        <p:nvSpPr>
          <p:cNvPr id="11" name="Tekstvak 10"/>
          <p:cNvSpPr txBox="1"/>
          <p:nvPr/>
        </p:nvSpPr>
        <p:spPr>
          <a:xfrm>
            <a:off x="3715783" y="1151806"/>
            <a:ext cx="1534632" cy="923330"/>
          </a:xfrm>
          <a:prstGeom prst="rect">
            <a:avLst/>
          </a:prstGeom>
          <a:solidFill>
            <a:schemeClr val="tx1">
              <a:alpha val="50000"/>
            </a:schemeClr>
          </a:solidFill>
        </p:spPr>
        <p:txBody>
          <a:bodyPr wrap="square" rtlCol="0">
            <a:spAutoFit/>
          </a:bodyPr>
          <a:lstStyle/>
          <a:p>
            <a:pPr algn="ctr"/>
            <a:r>
              <a:rPr lang="nl-NL" b="1">
                <a:solidFill>
                  <a:schemeClr val="bg1"/>
                </a:solidFill>
              </a:rPr>
              <a:t>INTERNET</a:t>
            </a:r>
          </a:p>
          <a:p>
            <a:pPr algn="ctr"/>
            <a:r>
              <a:rPr lang="nl-NL" b="1">
                <a:solidFill>
                  <a:schemeClr val="bg1"/>
                </a:solidFill>
              </a:rPr>
              <a:t>OF</a:t>
            </a:r>
          </a:p>
          <a:p>
            <a:pPr algn="ctr"/>
            <a:r>
              <a:rPr lang="nl-NL" b="1">
                <a:solidFill>
                  <a:schemeClr val="bg1"/>
                </a:solidFill>
              </a:rPr>
              <a:t>THINGS</a:t>
            </a:r>
          </a:p>
        </p:txBody>
      </p:sp>
    </p:spTree>
    <p:extLst>
      <p:ext uri="{BB962C8B-B14F-4D97-AF65-F5344CB8AC3E}">
        <p14:creationId xmlns:p14="http://schemas.microsoft.com/office/powerpoint/2010/main" val="117934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0" y="2007026"/>
            <a:ext cx="9144000" cy="1991349"/>
          </a:xfrm>
          <a:prstGeom prst="rect">
            <a:avLst/>
          </a:prstGeom>
          <a:noFill/>
          <a:ln>
            <a:noFill/>
          </a:ln>
        </p:spPr>
        <p:txBody>
          <a:bodyPr lIns="91425" tIns="45700" rIns="91425" bIns="45700" anchor="ctr" anchorCtr="0">
            <a:noAutofit/>
          </a:bodyPr>
          <a:lstStyle/>
          <a:p>
            <a:pPr marL="0" marR="0" lvl="0" indent="0" algn="ctr" rtl="0">
              <a:spcBef>
                <a:spcPts val="0"/>
              </a:spcBef>
              <a:buClr>
                <a:srgbClr val="000000"/>
              </a:buClr>
              <a:buSzPct val="25000"/>
              <a:buFont typeface="Calibri"/>
              <a:buNone/>
            </a:pPr>
            <a:r>
              <a:rPr lang="nl-NL" sz="3950" b="1" i="0" u="none" strike="noStrike" cap="none" baseline="0">
                <a:latin typeface="Calibri Light"/>
                <a:ea typeface="Calibri"/>
                <a:cs typeface="Calibri"/>
                <a:sym typeface="Calibri"/>
              </a:rPr>
              <a:t>VRAAG:</a:t>
            </a:r>
            <a:br>
              <a:rPr lang="nl-NL" sz="3950" b="1" i="0" u="none" strike="noStrike" cap="none" baseline="0">
                <a:latin typeface="Calibri Light"/>
                <a:ea typeface="Calibri"/>
                <a:cs typeface="Calibri"/>
              </a:rPr>
            </a:br>
            <a:r>
              <a:rPr lang="nl-NL" sz="3950" i="0" u="none" strike="noStrike" cap="none" baseline="0">
                <a:latin typeface="Calibri Light"/>
                <a:ea typeface="Calibri"/>
                <a:cs typeface="Calibri"/>
                <a:sym typeface="Calibri"/>
              </a:rPr>
              <a:t>Wat heb je nodig om aan onderzoek te doen?</a:t>
            </a:r>
            <a:endParaRPr lang="nl-NL" sz="3950" i="0" u="none" strike="noStrike" cap="none" baseline="0">
              <a:latin typeface="Calibri Light"/>
              <a:ea typeface="Calibri"/>
              <a:cs typeface="Calibri"/>
            </a:endParaRPr>
          </a:p>
        </p:txBody>
      </p:sp>
    </p:spTree>
    <p:extLst>
      <p:ext uri="{BB962C8B-B14F-4D97-AF65-F5344CB8AC3E}">
        <p14:creationId xmlns:p14="http://schemas.microsoft.com/office/powerpoint/2010/main" val="25511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Shape 298"/>
          <p:cNvPicPr preferRelativeResize="0"/>
          <p:nvPr/>
        </p:nvPicPr>
        <p:blipFill rotWithShape="1">
          <a:blip r:embed="rId3">
            <a:alphaModFix/>
          </a:blip>
          <a:srcRect/>
          <a:stretch/>
        </p:blipFill>
        <p:spPr>
          <a:xfrm>
            <a:off x="-1" y="1"/>
            <a:ext cx="9816353" cy="6858000"/>
          </a:xfrm>
          <a:prstGeom prst="rect">
            <a:avLst/>
          </a:prstGeom>
          <a:noFill/>
          <a:ln>
            <a:noFill/>
          </a:ln>
        </p:spPr>
      </p:pic>
      <p:sp>
        <p:nvSpPr>
          <p:cNvPr id="299" name="Shape 299"/>
          <p:cNvSpPr txBox="1">
            <a:spLocks noGrp="1"/>
          </p:cNvSpPr>
          <p:nvPr>
            <p:ph type="title"/>
          </p:nvPr>
        </p:nvSpPr>
        <p:spPr>
          <a:xfrm>
            <a:off x="102461" y="107384"/>
            <a:ext cx="9610994" cy="1762595"/>
          </a:xfrm>
          <a:prstGeom prst="rect">
            <a:avLst/>
          </a:prstGeom>
          <a:noFill/>
          <a:ln>
            <a:noFill/>
          </a:ln>
        </p:spPr>
        <p:txBody>
          <a:bodyPr lIns="91425" tIns="45700" rIns="91425" bIns="45700" anchor="ctr" anchorCtr="0">
            <a:noAutofit/>
          </a:bodyPr>
          <a:lstStyle/>
          <a:p>
            <a:pPr marL="0" marR="0" lvl="0" indent="0" algn="ctr" rtl="0">
              <a:spcBef>
                <a:spcPts val="0"/>
              </a:spcBef>
              <a:buClr>
                <a:srgbClr val="000000"/>
              </a:buClr>
              <a:buSzPct val="25000"/>
              <a:buFont typeface="Calibri"/>
              <a:buNone/>
            </a:pPr>
            <a:r>
              <a:rPr lang="nl-NL" sz="9600" b="1" i="0" u="none" strike="noStrike" cap="none" baseline="0">
                <a:solidFill>
                  <a:srgbClr val="000000"/>
                </a:solidFill>
                <a:latin typeface="Calibri"/>
                <a:ea typeface="Calibri"/>
                <a:cs typeface="Calibri"/>
                <a:sym typeface="Calibri"/>
              </a:rPr>
              <a:t>GELD</a:t>
            </a:r>
          </a:p>
        </p:txBody>
      </p:sp>
    </p:spTree>
    <p:extLst>
      <p:ext uri="{BB962C8B-B14F-4D97-AF65-F5344CB8AC3E}">
        <p14:creationId xmlns:p14="http://schemas.microsoft.com/office/powerpoint/2010/main" val="63792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3">
            <a:alphaModFix/>
          </a:blip>
          <a:srcRect/>
          <a:stretch/>
        </p:blipFill>
        <p:spPr>
          <a:xfrm>
            <a:off x="3649380" y="0"/>
            <a:ext cx="5494618" cy="3700458"/>
          </a:xfrm>
          <a:prstGeom prst="rect">
            <a:avLst/>
          </a:prstGeom>
          <a:noFill/>
          <a:ln>
            <a:noFill/>
          </a:ln>
        </p:spPr>
      </p:pic>
      <p:pic>
        <p:nvPicPr>
          <p:cNvPr id="111" name="Shape 111"/>
          <p:cNvPicPr preferRelativeResize="0"/>
          <p:nvPr/>
        </p:nvPicPr>
        <p:blipFill rotWithShape="1">
          <a:blip r:embed="rId4">
            <a:alphaModFix/>
          </a:blip>
          <a:srcRect/>
          <a:stretch/>
        </p:blipFill>
        <p:spPr>
          <a:xfrm>
            <a:off x="-1" y="-1"/>
            <a:ext cx="4487331" cy="3365499"/>
          </a:xfrm>
          <a:prstGeom prst="rect">
            <a:avLst/>
          </a:prstGeom>
          <a:noFill/>
          <a:ln>
            <a:noFill/>
          </a:ln>
        </p:spPr>
      </p:pic>
      <p:pic>
        <p:nvPicPr>
          <p:cNvPr id="112" name="Shape 112"/>
          <p:cNvPicPr preferRelativeResize="0"/>
          <p:nvPr/>
        </p:nvPicPr>
        <p:blipFill rotWithShape="1">
          <a:blip r:embed="rId5">
            <a:alphaModFix/>
          </a:blip>
          <a:srcRect/>
          <a:stretch/>
        </p:blipFill>
        <p:spPr>
          <a:xfrm>
            <a:off x="4407683" y="3700459"/>
            <a:ext cx="4736315" cy="3157542"/>
          </a:xfrm>
          <a:prstGeom prst="rect">
            <a:avLst/>
          </a:prstGeom>
          <a:noFill/>
          <a:ln>
            <a:noFill/>
          </a:ln>
        </p:spPr>
      </p:pic>
      <p:pic>
        <p:nvPicPr>
          <p:cNvPr id="113" name="Shape 113"/>
          <p:cNvPicPr preferRelativeResize="0"/>
          <p:nvPr/>
        </p:nvPicPr>
        <p:blipFill rotWithShape="1">
          <a:blip r:embed="rId6">
            <a:alphaModFix/>
          </a:blip>
          <a:srcRect/>
          <a:stretch/>
        </p:blipFill>
        <p:spPr>
          <a:xfrm>
            <a:off x="0" y="3365500"/>
            <a:ext cx="5168900" cy="3492500"/>
          </a:xfrm>
          <a:prstGeom prst="rect">
            <a:avLst/>
          </a:prstGeom>
          <a:noFill/>
          <a:ln>
            <a:noFill/>
          </a:ln>
        </p:spPr>
      </p:pic>
    </p:spTree>
    <p:extLst>
      <p:ext uri="{BB962C8B-B14F-4D97-AF65-F5344CB8AC3E}">
        <p14:creationId xmlns:p14="http://schemas.microsoft.com/office/powerpoint/2010/main" val="193213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Shape 304"/>
          <p:cNvPicPr preferRelativeResize="0"/>
          <p:nvPr/>
        </p:nvPicPr>
        <p:blipFill rotWithShape="1">
          <a:blip r:embed="rId3">
            <a:alphaModFix/>
          </a:blip>
          <a:srcRect/>
          <a:stretch/>
        </p:blipFill>
        <p:spPr>
          <a:xfrm>
            <a:off x="-608922" y="-1"/>
            <a:ext cx="10270357" cy="6858002"/>
          </a:xfrm>
          <a:prstGeom prst="rect">
            <a:avLst/>
          </a:prstGeom>
          <a:noFill/>
          <a:ln>
            <a:noFill/>
          </a:ln>
        </p:spPr>
      </p:pic>
    </p:spTree>
    <p:extLst>
      <p:ext uri="{BB962C8B-B14F-4D97-AF65-F5344CB8AC3E}">
        <p14:creationId xmlns:p14="http://schemas.microsoft.com/office/powerpoint/2010/main" val="56745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551328" y="-14908"/>
            <a:ext cx="10209748" cy="6872907"/>
          </a:xfrm>
          <a:prstGeom prst="rect">
            <a:avLst/>
          </a:prstGeom>
          <a:noFill/>
          <a:ln>
            <a:noFill/>
          </a:ln>
        </p:spPr>
      </p:pic>
    </p:spTree>
    <p:extLst>
      <p:ext uri="{BB962C8B-B14F-4D97-AF65-F5344CB8AC3E}">
        <p14:creationId xmlns:p14="http://schemas.microsoft.com/office/powerpoint/2010/main" val="6955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58A618"/>
              </a:buClr>
              <a:buSzPct val="25000"/>
              <a:buFont typeface="Calibri"/>
              <a:buNone/>
            </a:pPr>
            <a:r>
              <a:rPr lang="nl-NL" sz="4400" i="0" u="none" strike="noStrike" cap="none" baseline="0">
                <a:latin typeface="Calibri Light"/>
                <a:ea typeface="Calibri"/>
                <a:cs typeface="Calibri"/>
                <a:sym typeface="Calibri"/>
              </a:rPr>
              <a:t>Hogeschoolniveau</a:t>
            </a:r>
            <a:endParaRPr lang="nl-NL" sz="4400" i="0" u="none" strike="noStrike" cap="none" baseline="0">
              <a:latin typeface="Calibri Light"/>
              <a:ea typeface="Calibri"/>
              <a:cs typeface="Calibri"/>
            </a:endParaRPr>
          </a:p>
        </p:txBody>
      </p:sp>
      <p:pic>
        <p:nvPicPr>
          <p:cNvPr id="2" name="Afbeelding 1">
            <a:extLst>
              <a:ext uri="{FF2B5EF4-FFF2-40B4-BE49-F238E27FC236}">
                <a16:creationId xmlns:a16="http://schemas.microsoft.com/office/drawing/2014/main" id="{662CA5D4-0209-5749-9AF5-14293EC0B327}"/>
              </a:ext>
            </a:extLst>
          </p:cNvPr>
          <p:cNvPicPr>
            <a:picLocks noChangeAspect="1"/>
          </p:cNvPicPr>
          <p:nvPr/>
        </p:nvPicPr>
        <p:blipFill>
          <a:blip r:embed="rId3"/>
          <a:stretch>
            <a:fillRect/>
          </a:stretch>
        </p:blipFill>
        <p:spPr>
          <a:xfrm>
            <a:off x="457200" y="1240317"/>
            <a:ext cx="8064728" cy="4659038"/>
          </a:xfrm>
          <a:prstGeom prst="rect">
            <a:avLst/>
          </a:prstGeom>
        </p:spPr>
      </p:pic>
    </p:spTree>
    <p:extLst>
      <p:ext uri="{BB962C8B-B14F-4D97-AF65-F5344CB8AC3E}">
        <p14:creationId xmlns:p14="http://schemas.microsoft.com/office/powerpoint/2010/main" val="161676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7" name="Afbeelding 7">
            <a:extLst>
              <a:ext uri="{FF2B5EF4-FFF2-40B4-BE49-F238E27FC236}">
                <a16:creationId xmlns:a16="http://schemas.microsoft.com/office/drawing/2014/main" id="{6575A897-6BA9-47C9-8EE3-F60BA5B4AAE4}"/>
              </a:ext>
            </a:extLst>
          </p:cNvPr>
          <p:cNvPicPr>
            <a:picLocks noChangeAspect="1"/>
          </p:cNvPicPr>
          <p:nvPr/>
        </p:nvPicPr>
        <p:blipFill>
          <a:blip r:embed="rId3"/>
          <a:stretch>
            <a:fillRect/>
          </a:stretch>
        </p:blipFill>
        <p:spPr>
          <a:xfrm>
            <a:off x="6024282" y="4421840"/>
            <a:ext cx="1958789" cy="1958789"/>
          </a:xfrm>
          <a:prstGeom prst="rect">
            <a:avLst/>
          </a:prstGeom>
        </p:spPr>
      </p:pic>
      <p:sp>
        <p:nvSpPr>
          <p:cNvPr id="320" name="Shape 32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58A618"/>
              </a:buClr>
              <a:buSzPct val="25000"/>
              <a:buFont typeface="Calibri"/>
              <a:buNone/>
            </a:pPr>
            <a:r>
              <a:rPr lang="nl-NL" sz="4400" i="0" u="none" strike="noStrike" cap="none" baseline="0">
                <a:latin typeface="Calibri Light"/>
                <a:ea typeface="Calibri"/>
                <a:cs typeface="Calibri"/>
                <a:sym typeface="Calibri"/>
              </a:rPr>
              <a:t>Andere projecten</a:t>
            </a:r>
            <a:endParaRPr lang="nl-NL" sz="4400" i="0" u="none" strike="noStrike" cap="none" baseline="0">
              <a:latin typeface="Calibri Light"/>
              <a:ea typeface="Calibri"/>
              <a:cs typeface="Calibri"/>
            </a:endParaRPr>
          </a:p>
        </p:txBody>
      </p:sp>
      <p:sp>
        <p:nvSpPr>
          <p:cNvPr id="321" name="Shape 321"/>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a:spcBef>
                <a:spcPts val="0"/>
              </a:spcBef>
              <a:buClr>
                <a:schemeClr val="dk1"/>
              </a:buClr>
              <a:buSzPct val="100000"/>
            </a:pPr>
            <a:r>
              <a:rPr lang="nl-NL" sz="3200">
                <a:solidFill>
                  <a:schemeClr val="dk1"/>
                </a:solidFill>
                <a:latin typeface="Calibri"/>
                <a:ea typeface="Calibri"/>
                <a:cs typeface="Calibri"/>
                <a:sym typeface="Calibri"/>
              </a:rPr>
              <a:t>TETRA - VLAIO</a:t>
            </a:r>
            <a:endParaRPr lang="nl-NL" sz="3200" b="0" i="0" u="none" strike="noStrike" cap="none" baseline="0">
              <a:solidFill>
                <a:schemeClr val="dk1"/>
              </a:solidFill>
              <a:latin typeface="Calibri"/>
              <a:ea typeface="Calibri"/>
              <a:cs typeface="Calibri"/>
              <a:sym typeface="Calibri"/>
            </a:endParaRPr>
          </a:p>
          <a:p>
            <a:pPr lvl="1">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Kennisoverdracht van kennisinstelling(en) naar consortium van bedrijven.</a:t>
            </a:r>
          </a:p>
          <a:p>
            <a:pPr lvl="1">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Jaarlijkse oproep</a:t>
            </a:r>
          </a:p>
          <a:p>
            <a:pPr lvl="1">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Projectduur: 2 jaar</a:t>
            </a:r>
          </a:p>
          <a:p>
            <a:pPr lvl="1">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Slaagkans aanvraag: ± 30 %</a:t>
            </a:r>
          </a:p>
          <a:p>
            <a:pPr lvl="1">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Subsidiepercentage: 92.5%</a:t>
            </a:r>
          </a:p>
          <a:p>
            <a:pPr lvl="1">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Budget: 100 000€ - 480 000€</a:t>
            </a:r>
          </a:p>
          <a:p>
            <a:pPr>
              <a:spcBef>
                <a:spcPts val="560"/>
              </a:spcBef>
              <a:buClr>
                <a:schemeClr val="dk1"/>
              </a:buClr>
              <a:buSzPct val="100000"/>
            </a:pPr>
            <a:r>
              <a:rPr lang="nl-NL" sz="3200">
                <a:solidFill>
                  <a:schemeClr val="dk1"/>
                </a:solidFill>
                <a:latin typeface="Calibri"/>
                <a:ea typeface="Calibri"/>
                <a:cs typeface="Calibri"/>
                <a:sym typeface="Calibri"/>
              </a:rPr>
              <a:t>Europese subsidies - </a:t>
            </a:r>
            <a:r>
              <a:rPr lang="nl-NL" sz="3200" err="1">
                <a:solidFill>
                  <a:schemeClr val="dk1"/>
                </a:solidFill>
                <a:latin typeface="Calibri"/>
                <a:ea typeface="Calibri"/>
                <a:cs typeface="Calibri"/>
                <a:sym typeface="Calibri"/>
              </a:rPr>
              <a:t>Interreg</a:t>
            </a:r>
            <a:endParaRPr lang="nl-NL" sz="3200" b="0" i="0" u="none" strike="noStrike" cap="none" baseline="0">
              <a:solidFill>
                <a:schemeClr val="dk1"/>
              </a:solidFill>
              <a:latin typeface="Calibri"/>
              <a:ea typeface="Calibri"/>
              <a:cs typeface="Calibri"/>
              <a:sym typeface="Calibri"/>
            </a:endParaRPr>
          </a:p>
        </p:txBody>
      </p:sp>
      <p:pic>
        <p:nvPicPr>
          <p:cNvPr id="2" name="Afbeelding 1"/>
          <p:cNvPicPr>
            <a:picLocks noChangeAspect="1"/>
          </p:cNvPicPr>
          <p:nvPr/>
        </p:nvPicPr>
        <p:blipFill>
          <a:blip r:embed="rId4"/>
          <a:stretch>
            <a:fillRect/>
          </a:stretch>
        </p:blipFill>
        <p:spPr>
          <a:xfrm>
            <a:off x="5608980" y="2721514"/>
            <a:ext cx="2562868" cy="608226"/>
          </a:xfrm>
          <a:prstGeom prst="rect">
            <a:avLst/>
          </a:prstGeom>
        </p:spPr>
      </p:pic>
      <p:pic>
        <p:nvPicPr>
          <p:cNvPr id="5" name="Afbeelding 5" descr="Afbeelding met illustratie&#10;&#10;Beschrijving is gegenereerd met hoge betrouwbaarheid">
            <a:extLst>
              <a:ext uri="{FF2B5EF4-FFF2-40B4-BE49-F238E27FC236}">
                <a16:creationId xmlns:a16="http://schemas.microsoft.com/office/drawing/2014/main" id="{75639C0A-4EF3-4256-9D05-2AC7957090DF}"/>
              </a:ext>
            </a:extLst>
          </p:cNvPr>
          <p:cNvPicPr>
            <a:picLocks noChangeAspect="1"/>
          </p:cNvPicPr>
          <p:nvPr/>
        </p:nvPicPr>
        <p:blipFill>
          <a:blip r:embed="rId5"/>
          <a:stretch>
            <a:fillRect/>
          </a:stretch>
        </p:blipFill>
        <p:spPr>
          <a:xfrm>
            <a:off x="6126816" y="3235418"/>
            <a:ext cx="1753721" cy="1406899"/>
          </a:xfrm>
          <a:prstGeom prst="rect">
            <a:avLst/>
          </a:prstGeom>
        </p:spPr>
      </p:pic>
    </p:spTree>
    <p:extLst>
      <p:ext uri="{BB962C8B-B14F-4D97-AF65-F5344CB8AC3E}">
        <p14:creationId xmlns:p14="http://schemas.microsoft.com/office/powerpoint/2010/main" val="134262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0" y="2007026"/>
            <a:ext cx="9144000" cy="1991349"/>
          </a:xfrm>
          <a:prstGeom prst="rect">
            <a:avLst/>
          </a:prstGeom>
          <a:noFill/>
          <a:ln>
            <a:noFill/>
          </a:ln>
        </p:spPr>
        <p:txBody>
          <a:bodyPr lIns="91425" tIns="45700" rIns="91425" bIns="45700" anchor="ctr" anchorCtr="0">
            <a:noAutofit/>
          </a:bodyPr>
          <a:lstStyle/>
          <a:p>
            <a:pPr marL="0" marR="0" lvl="0" indent="0" algn="ctr" rtl="0">
              <a:spcBef>
                <a:spcPts val="0"/>
              </a:spcBef>
              <a:buClr>
                <a:srgbClr val="000000"/>
              </a:buClr>
              <a:buSzPct val="25000"/>
              <a:buFont typeface="Calibri"/>
              <a:buNone/>
            </a:pPr>
            <a:r>
              <a:rPr lang="nl-NL" sz="3950" b="1" i="0" u="none" strike="noStrike" cap="none" baseline="0">
                <a:latin typeface="Calibri Light"/>
                <a:ea typeface="Calibri"/>
                <a:cs typeface="Calibri"/>
                <a:sym typeface="Calibri"/>
              </a:rPr>
              <a:t>VRAAG:</a:t>
            </a:r>
            <a:br>
              <a:rPr lang="nl-NL" sz="3950" b="1" i="0" u="none" strike="noStrike" cap="none" baseline="0">
                <a:latin typeface="Calibri Light"/>
                <a:ea typeface="Calibri"/>
                <a:cs typeface="Calibri"/>
              </a:rPr>
            </a:br>
            <a:r>
              <a:rPr lang="nl-NL" sz="3950" i="0" u="none" strike="noStrike" cap="none" baseline="0">
                <a:latin typeface="Calibri Light"/>
                <a:ea typeface="Calibri"/>
                <a:cs typeface="Calibri"/>
                <a:sym typeface="Calibri"/>
              </a:rPr>
              <a:t>Wat heb je nodig om aan onderzoek te doen?</a:t>
            </a:r>
            <a:endParaRPr lang="nl-NL" sz="3950" i="0" u="none" strike="noStrike" cap="none" baseline="0">
              <a:latin typeface="Calibri Light"/>
              <a:ea typeface="Calibri"/>
              <a:cs typeface="Calibri"/>
            </a:endParaRPr>
          </a:p>
        </p:txBody>
      </p:sp>
    </p:spTree>
    <p:extLst>
      <p:ext uri="{BB962C8B-B14F-4D97-AF65-F5344CB8AC3E}">
        <p14:creationId xmlns:p14="http://schemas.microsoft.com/office/powerpoint/2010/main" val="3021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Shape 350"/>
          <p:cNvPicPr preferRelativeResize="0"/>
          <p:nvPr/>
        </p:nvPicPr>
        <p:blipFill rotWithShape="1">
          <a:blip r:embed="rId3">
            <a:alphaModFix/>
          </a:blip>
          <a:srcRect/>
          <a:stretch/>
        </p:blipFill>
        <p:spPr>
          <a:xfrm>
            <a:off x="-403412" y="0"/>
            <a:ext cx="10031951" cy="6858000"/>
          </a:xfrm>
          <a:prstGeom prst="rect">
            <a:avLst/>
          </a:prstGeom>
          <a:noFill/>
          <a:ln>
            <a:noFill/>
          </a:ln>
        </p:spPr>
      </p:pic>
      <p:sp>
        <p:nvSpPr>
          <p:cNvPr id="351" name="Shape 351"/>
          <p:cNvSpPr txBox="1">
            <a:spLocks noGrp="1"/>
          </p:cNvSpPr>
          <p:nvPr>
            <p:ph type="title"/>
          </p:nvPr>
        </p:nvSpPr>
        <p:spPr>
          <a:xfrm>
            <a:off x="1458025" y="5190050"/>
            <a:ext cx="6349453" cy="1128953"/>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Clr>
                <a:srgbClr val="000000"/>
              </a:buClr>
              <a:buSzPct val="25000"/>
              <a:buFont typeface="Calibri"/>
              <a:buNone/>
            </a:pPr>
            <a:r>
              <a:rPr lang="nl-NL" sz="8800" b="1" i="0" u="none" strike="noStrike" cap="none" baseline="0">
                <a:solidFill>
                  <a:srgbClr val="000000"/>
                </a:solidFill>
                <a:latin typeface="Calibri"/>
                <a:ea typeface="Calibri"/>
                <a:cs typeface="Calibri"/>
                <a:sym typeface="Calibri"/>
              </a:rPr>
              <a:t>ONDERWERP</a:t>
            </a:r>
          </a:p>
        </p:txBody>
      </p:sp>
    </p:spTree>
    <p:extLst>
      <p:ext uri="{BB962C8B-B14F-4D97-AF65-F5344CB8AC3E}">
        <p14:creationId xmlns:p14="http://schemas.microsoft.com/office/powerpoint/2010/main" val="2675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Blockchain</a:t>
            </a:r>
          </a:p>
        </p:txBody>
      </p:sp>
      <p:pic>
        <p:nvPicPr>
          <p:cNvPr id="4" name="Afbeelding 4" descr="Afbeelding met zitten, tafel&#10;&#10;Beschrijving is gegenereerd met hoge betrouwbaarheid">
            <a:extLst>
              <a:ext uri="{FF2B5EF4-FFF2-40B4-BE49-F238E27FC236}">
                <a16:creationId xmlns:a16="http://schemas.microsoft.com/office/drawing/2014/main" id="{F6659AB9-2D2C-4CE6-AD08-6A02C69593A1}"/>
              </a:ext>
            </a:extLst>
          </p:cNvPr>
          <p:cNvPicPr>
            <a:picLocks noChangeAspect="1"/>
          </p:cNvPicPr>
          <p:nvPr/>
        </p:nvPicPr>
        <p:blipFill>
          <a:blip r:embed="rId3"/>
          <a:stretch>
            <a:fillRect/>
          </a:stretch>
        </p:blipFill>
        <p:spPr>
          <a:xfrm>
            <a:off x="1506415" y="1392115"/>
            <a:ext cx="6424246" cy="4818184"/>
          </a:xfrm>
          <a:prstGeom prst="rect">
            <a:avLst/>
          </a:prstGeom>
        </p:spPr>
      </p:pic>
    </p:spTree>
    <p:extLst>
      <p:ext uri="{BB962C8B-B14F-4D97-AF65-F5344CB8AC3E}">
        <p14:creationId xmlns:p14="http://schemas.microsoft.com/office/powerpoint/2010/main" val="301107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Smart </a:t>
            </a:r>
            <a:r>
              <a:rPr lang="nl-NL" err="1"/>
              <a:t>Cities</a:t>
            </a:r>
            <a:endParaRPr lang="nl-NL"/>
          </a:p>
        </p:txBody>
      </p:sp>
      <p:pic>
        <p:nvPicPr>
          <p:cNvPr id="4" name="Afbeelding 4">
            <a:extLst>
              <a:ext uri="{FF2B5EF4-FFF2-40B4-BE49-F238E27FC236}">
                <a16:creationId xmlns:a16="http://schemas.microsoft.com/office/drawing/2014/main" id="{6564634F-C1C8-4648-A24B-5E6F0289B33D}"/>
              </a:ext>
            </a:extLst>
          </p:cNvPr>
          <p:cNvPicPr>
            <a:picLocks noGrp="1" noChangeAspect="1"/>
          </p:cNvPicPr>
          <p:nvPr>
            <p:ph idx="1"/>
          </p:nvPr>
        </p:nvPicPr>
        <p:blipFill>
          <a:blip r:embed="rId3"/>
          <a:stretch>
            <a:fillRect/>
          </a:stretch>
        </p:blipFill>
        <p:spPr>
          <a:xfrm>
            <a:off x="431427" y="1518350"/>
            <a:ext cx="8281147" cy="4248710"/>
          </a:xfrm>
          <a:prstGeom prst="rect">
            <a:avLst/>
          </a:prstGeom>
        </p:spPr>
      </p:pic>
    </p:spTree>
    <p:extLst>
      <p:ext uri="{BB962C8B-B14F-4D97-AF65-F5344CB8AC3E}">
        <p14:creationId xmlns:p14="http://schemas.microsoft.com/office/powerpoint/2010/main" val="302755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Sensoren =&gt; </a:t>
            </a:r>
            <a:r>
              <a:rPr lang="nl-NL" err="1"/>
              <a:t>Edge</a:t>
            </a:r>
            <a:r>
              <a:rPr lang="nl-NL"/>
              <a:t> AI</a:t>
            </a:r>
            <a:endParaRPr lang="nl-NL">
              <a:cs typeface="Calibri Light"/>
            </a:endParaRPr>
          </a:p>
        </p:txBody>
      </p:sp>
      <p:pic>
        <p:nvPicPr>
          <p:cNvPr id="7" name="Afbeelding 6">
            <a:extLst>
              <a:ext uri="{FF2B5EF4-FFF2-40B4-BE49-F238E27FC236}">
                <a16:creationId xmlns:a16="http://schemas.microsoft.com/office/drawing/2014/main" id="{8B14E85F-27EF-4727-B529-F6CF47433E7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1507" y="1825669"/>
            <a:ext cx="6524973" cy="4352372"/>
          </a:xfrm>
          <a:prstGeom prst="rect">
            <a:avLst/>
          </a:prstGeom>
        </p:spPr>
      </p:pic>
    </p:spTree>
    <p:extLst>
      <p:ext uri="{BB962C8B-B14F-4D97-AF65-F5344CB8AC3E}">
        <p14:creationId xmlns:p14="http://schemas.microsoft.com/office/powerpoint/2010/main" val="292459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0" y="2007026"/>
            <a:ext cx="9144000" cy="1991400"/>
          </a:xfrm>
          <a:prstGeom prst="rect">
            <a:avLst/>
          </a:prstGeom>
          <a:noFill/>
          <a:ln>
            <a:noFill/>
          </a:ln>
        </p:spPr>
        <p:txBody>
          <a:bodyPr lIns="91425" tIns="45700" rIns="91425" bIns="45700" anchor="ctr" anchorCtr="0">
            <a:noAutofit/>
          </a:bodyPr>
          <a:lstStyle/>
          <a:p>
            <a:pPr algn="ctr">
              <a:spcBef>
                <a:spcPts val="0"/>
              </a:spcBef>
              <a:buClr>
                <a:srgbClr val="000000"/>
              </a:buClr>
              <a:buSzPct val="25000"/>
            </a:pPr>
            <a:r>
              <a:rPr lang="nl-NL" sz="4000" b="1" i="0" u="none" strike="noStrike" cap="none" baseline="0">
                <a:latin typeface="Calibri Light"/>
                <a:ea typeface="Calibri"/>
                <a:cs typeface="Calibri"/>
                <a:sym typeface="Calibri"/>
              </a:rPr>
              <a:t>VRAAG:</a:t>
            </a:r>
            <a:br>
              <a:rPr lang="nl-NL" sz="4000" i="0" u="none" strike="noStrike" cap="none" baseline="0">
                <a:latin typeface="Calibri Light"/>
                <a:ea typeface="Calibri"/>
                <a:cs typeface="Calibri"/>
              </a:rPr>
            </a:br>
            <a:r>
              <a:rPr lang="nl-NL" sz="4000">
                <a:latin typeface="Calibri Light"/>
                <a:ea typeface="Calibri"/>
                <a:cs typeface="Calibri"/>
                <a:sym typeface="Calibri"/>
              </a:rPr>
              <a:t>Moet ik daar als student van wakker liggen</a:t>
            </a:r>
            <a:r>
              <a:rPr lang="nl-NL" sz="4000" i="0" u="none" strike="noStrike" cap="none" baseline="0">
                <a:latin typeface="Calibri Light"/>
                <a:ea typeface="Calibri"/>
                <a:cs typeface="Calibri"/>
                <a:sym typeface="Calibri"/>
              </a:rPr>
              <a:t>?</a:t>
            </a:r>
            <a:endParaRPr lang="nl-NL" sz="4000" i="0" u="none" strike="noStrike" cap="none" baseline="0">
              <a:latin typeface="Calibri Light"/>
              <a:ea typeface="Calibri"/>
              <a:cs typeface="Calibri"/>
            </a:endParaRPr>
          </a:p>
        </p:txBody>
      </p:sp>
    </p:spTree>
    <p:extLst>
      <p:ext uri="{BB962C8B-B14F-4D97-AF65-F5344CB8AC3E}">
        <p14:creationId xmlns:p14="http://schemas.microsoft.com/office/powerpoint/2010/main" val="5330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Shape 118"/>
          <p:cNvPicPr preferRelativeResize="0"/>
          <p:nvPr/>
        </p:nvPicPr>
        <p:blipFill rotWithShape="1">
          <a:blip r:embed="rId3">
            <a:alphaModFix/>
          </a:blip>
          <a:srcRect/>
          <a:stretch/>
        </p:blipFill>
        <p:spPr>
          <a:xfrm>
            <a:off x="-1010653" y="0"/>
            <a:ext cx="11858324" cy="6858000"/>
          </a:xfrm>
          <a:prstGeom prst="rect">
            <a:avLst/>
          </a:prstGeom>
          <a:noFill/>
          <a:ln>
            <a:noFill/>
          </a:ln>
        </p:spPr>
      </p:pic>
    </p:spTree>
    <p:extLst>
      <p:ext uri="{BB962C8B-B14F-4D97-AF65-F5344CB8AC3E}">
        <p14:creationId xmlns:p14="http://schemas.microsoft.com/office/powerpoint/2010/main" val="9959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rgbClr val="58A618"/>
              </a:buClr>
              <a:buSzPct val="25000"/>
              <a:buFont typeface="Calibri"/>
              <a:buNone/>
            </a:pPr>
            <a:r>
              <a:rPr lang="nl-NL" sz="4400">
                <a:latin typeface="Calibri Light"/>
                <a:ea typeface="Calibri"/>
                <a:cs typeface="Calibri"/>
                <a:sym typeface="Calibri"/>
              </a:rPr>
              <a:t>Onderwijs vs. onderzoek</a:t>
            </a:r>
            <a:endParaRPr lang="nl-NL" sz="4400">
              <a:latin typeface="Calibri Light"/>
              <a:ea typeface="Calibri"/>
              <a:cs typeface="Calibri"/>
            </a:endParaRPr>
          </a:p>
        </p:txBody>
      </p:sp>
      <p:sp>
        <p:nvSpPr>
          <p:cNvPr id="434" name="Shape 434"/>
          <p:cNvSpPr txBox="1">
            <a:spLocks noGrp="1"/>
          </p:cNvSpPr>
          <p:nvPr>
            <p:ph type="body" idx="1"/>
          </p:nvPr>
        </p:nvSpPr>
        <p:spPr>
          <a:xfrm>
            <a:off x="457200" y="1600200"/>
            <a:ext cx="7286999" cy="4526100"/>
          </a:xfrm>
          <a:prstGeom prst="rect">
            <a:avLst/>
          </a:prstGeom>
          <a:noFill/>
          <a:ln>
            <a:noFill/>
          </a:ln>
        </p:spPr>
        <p:txBody>
          <a:bodyPr lIns="91425" tIns="45700" rIns="91425" bIns="45700" anchor="t" anchorCtr="0">
            <a:noAutofit/>
          </a:bodyPr>
          <a:lstStyle/>
          <a:p>
            <a:pPr>
              <a:lnSpc>
                <a:spcPct val="100000"/>
              </a:lnSpc>
              <a:spcBef>
                <a:spcPts val="480"/>
              </a:spcBef>
              <a:buClr>
                <a:schemeClr val="dk1"/>
              </a:buClr>
              <a:buSzPct val="100000"/>
            </a:pPr>
            <a:r>
              <a:rPr lang="nl-NL" sz="2400">
                <a:solidFill>
                  <a:schemeClr val="dk1"/>
                </a:solidFill>
                <a:ea typeface="Calibri"/>
                <a:cs typeface="Calibri"/>
                <a:sym typeface="Calibri"/>
              </a:rPr>
              <a:t>Koppeling tussen onderwijs en onderzoek is belangrijk</a:t>
            </a:r>
          </a:p>
          <a:p>
            <a:pPr marL="457200" lvl="1">
              <a:lnSpc>
                <a:spcPct val="100000"/>
              </a:lnSpc>
              <a:spcBef>
                <a:spcPts val="480"/>
              </a:spcBef>
              <a:buClr>
                <a:schemeClr val="dk1"/>
              </a:buClr>
              <a:buSzPct val="100000"/>
            </a:pPr>
            <a:r>
              <a:rPr lang="nl-NL" sz="2000">
                <a:solidFill>
                  <a:schemeClr val="dk1"/>
                </a:solidFill>
                <a:ea typeface="Calibri"/>
                <a:cs typeface="Calibri"/>
                <a:sym typeface="Calibri"/>
              </a:rPr>
              <a:t>In beide richtingen</a:t>
            </a:r>
            <a:endParaRPr lang="nl-NL" sz="2000">
              <a:solidFill>
                <a:schemeClr val="dk1"/>
              </a:solidFill>
              <a:ea typeface="Calibri"/>
              <a:cs typeface="Calibri"/>
            </a:endParaRPr>
          </a:p>
          <a:p>
            <a:pPr>
              <a:lnSpc>
                <a:spcPct val="100000"/>
              </a:lnSpc>
              <a:spcBef>
                <a:spcPts val="480"/>
              </a:spcBef>
              <a:buClr>
                <a:schemeClr val="dk1"/>
              </a:buClr>
              <a:buSzPct val="100000"/>
            </a:pPr>
            <a:r>
              <a:rPr lang="nl-NL" sz="2400">
                <a:solidFill>
                  <a:schemeClr val="dk1"/>
                </a:solidFill>
                <a:ea typeface="Calibri"/>
                <a:cs typeface="Calibri"/>
                <a:sym typeface="Calibri"/>
              </a:rPr>
              <a:t>Nieuwe vakken/</a:t>
            </a:r>
            <a:r>
              <a:rPr lang="nl-NL" sz="2400" err="1">
                <a:solidFill>
                  <a:schemeClr val="dk1"/>
                </a:solidFill>
                <a:ea typeface="Calibri"/>
                <a:cs typeface="Calibri"/>
                <a:sym typeface="Calibri"/>
              </a:rPr>
              <a:t>vakinhoud</a:t>
            </a:r>
            <a:r>
              <a:rPr lang="nl-NL" sz="2400">
                <a:solidFill>
                  <a:schemeClr val="dk1"/>
                </a:solidFill>
                <a:ea typeface="Calibri"/>
                <a:cs typeface="Calibri"/>
                <a:sym typeface="Calibri"/>
              </a:rPr>
              <a:t> (moet actueel zijn)</a:t>
            </a:r>
          </a:p>
          <a:p>
            <a:pPr>
              <a:lnSpc>
                <a:spcPct val="100000"/>
              </a:lnSpc>
              <a:spcBef>
                <a:spcPts val="480"/>
              </a:spcBef>
              <a:buClr>
                <a:schemeClr val="dk1"/>
              </a:buClr>
              <a:buSzPct val="100000"/>
            </a:pPr>
            <a:r>
              <a:rPr lang="nl-NL" sz="2400">
                <a:solidFill>
                  <a:schemeClr val="dk1"/>
                </a:solidFill>
                <a:ea typeface="Calibri"/>
                <a:cs typeface="Calibri"/>
                <a:sym typeface="Calibri"/>
              </a:rPr>
              <a:t>Nood aan bepaalde kennis</a:t>
            </a:r>
          </a:p>
          <a:p>
            <a:pPr>
              <a:lnSpc>
                <a:spcPct val="100000"/>
              </a:lnSpc>
              <a:spcBef>
                <a:spcPts val="480"/>
              </a:spcBef>
              <a:buClr>
                <a:schemeClr val="dk1"/>
              </a:buClr>
              <a:buSzPct val="100000"/>
            </a:pPr>
            <a:r>
              <a:rPr lang="nl-NL" sz="2400">
                <a:solidFill>
                  <a:schemeClr val="dk1"/>
                </a:solidFill>
                <a:ea typeface="Calibri"/>
                <a:cs typeface="Calibri"/>
                <a:sym typeface="Calibri"/>
              </a:rPr>
              <a:t>Ondersteuning onderwijs =&gt; nieuwe concepten, nieuwe tools, …</a:t>
            </a:r>
          </a:p>
          <a:p>
            <a:pPr>
              <a:lnSpc>
                <a:spcPct val="100000"/>
              </a:lnSpc>
              <a:spcBef>
                <a:spcPts val="480"/>
              </a:spcBef>
              <a:buClr>
                <a:schemeClr val="dk1"/>
              </a:buClr>
              <a:buSzPct val="100000"/>
            </a:pPr>
            <a:r>
              <a:rPr lang="nl-NL" sz="2400">
                <a:solidFill>
                  <a:schemeClr val="dk1"/>
                </a:solidFill>
                <a:ea typeface="Calibri"/>
                <a:cs typeface="Calibri"/>
                <a:sym typeface="Calibri"/>
              </a:rPr>
              <a:t>Koppeling is mogelijk op verschillende manieren</a:t>
            </a:r>
          </a:p>
          <a:p>
            <a:pPr>
              <a:lnSpc>
                <a:spcPct val="100000"/>
              </a:lnSpc>
              <a:spcBef>
                <a:spcPts val="480"/>
              </a:spcBef>
              <a:buClr>
                <a:schemeClr val="dk1"/>
              </a:buClr>
              <a:buSzPct val="100000"/>
            </a:pPr>
            <a:r>
              <a:rPr lang="nl-NL" sz="2400" err="1">
                <a:solidFill>
                  <a:schemeClr val="dk1"/>
                </a:solidFill>
                <a:ea typeface="Calibri"/>
                <a:cs typeface="Calibri"/>
                <a:sym typeface="Calibri"/>
              </a:rPr>
              <a:t>Onderzoekscompetenties</a:t>
            </a:r>
            <a:r>
              <a:rPr lang="nl-NL" sz="2400">
                <a:solidFill>
                  <a:schemeClr val="dk1"/>
                </a:solidFill>
                <a:ea typeface="Calibri"/>
                <a:cs typeface="Calibri"/>
                <a:sym typeface="Calibri"/>
              </a:rPr>
              <a:t> bij studenten</a:t>
            </a:r>
          </a:p>
        </p:txBody>
      </p:sp>
    </p:spTree>
    <p:extLst>
      <p:ext uri="{BB962C8B-B14F-4D97-AF65-F5344CB8AC3E}">
        <p14:creationId xmlns:p14="http://schemas.microsoft.com/office/powerpoint/2010/main" val="79084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rgbClr val="58A618"/>
              </a:buClr>
              <a:buSzPct val="25000"/>
              <a:buFont typeface="Calibri"/>
              <a:buNone/>
            </a:pPr>
            <a:r>
              <a:rPr lang="nl-NL" sz="4400" err="1">
                <a:latin typeface="Calibri Light"/>
                <a:ea typeface="Calibri"/>
                <a:cs typeface="Calibri"/>
                <a:sym typeface="Calibri"/>
              </a:rPr>
              <a:t>Onderzoekscompetenties</a:t>
            </a:r>
            <a:endParaRPr lang="nl-NL" sz="4400">
              <a:latin typeface="Calibri Light"/>
              <a:ea typeface="Calibri"/>
              <a:cs typeface="Calibri"/>
            </a:endParaRPr>
          </a:p>
        </p:txBody>
      </p:sp>
      <p:sp>
        <p:nvSpPr>
          <p:cNvPr id="446" name="Shape 446"/>
          <p:cNvSpPr txBox="1">
            <a:spLocks noGrp="1"/>
          </p:cNvSpPr>
          <p:nvPr>
            <p:ph type="body" idx="1"/>
          </p:nvPr>
        </p:nvSpPr>
        <p:spPr>
          <a:xfrm>
            <a:off x="457200" y="1600200"/>
            <a:ext cx="7286999" cy="4526100"/>
          </a:xfrm>
          <a:prstGeom prst="rect">
            <a:avLst/>
          </a:prstGeom>
          <a:noFill/>
          <a:ln>
            <a:noFill/>
          </a:ln>
        </p:spPr>
        <p:txBody>
          <a:bodyPr lIns="91425" tIns="45700" rIns="91425" bIns="45700" anchor="t" anchorCtr="0">
            <a:noAutofit/>
          </a:bodyPr>
          <a:lstStyle/>
          <a:p>
            <a:pPr marL="571500" indent="-342900">
              <a:lnSpc>
                <a:spcPct val="100000"/>
              </a:lnSpc>
              <a:spcBef>
                <a:spcPts val="480"/>
              </a:spcBef>
              <a:buClr>
                <a:schemeClr val="dk1"/>
              </a:buClr>
              <a:buSzPct val="100000"/>
            </a:pPr>
            <a:r>
              <a:rPr lang="nl-NL" sz="2400">
                <a:solidFill>
                  <a:schemeClr val="dk1"/>
                </a:solidFill>
                <a:ea typeface="Calibri"/>
                <a:cs typeface="Calibri"/>
                <a:sym typeface="Calibri"/>
              </a:rPr>
              <a:t>Reflectieve vaardigheden</a:t>
            </a:r>
          </a:p>
          <a:p>
            <a:pPr marL="571500" indent="-342900">
              <a:lnSpc>
                <a:spcPct val="100000"/>
              </a:lnSpc>
              <a:spcBef>
                <a:spcPts val="480"/>
              </a:spcBef>
              <a:buClr>
                <a:schemeClr val="dk1"/>
              </a:buClr>
              <a:buSzPct val="100000"/>
            </a:pPr>
            <a:r>
              <a:rPr lang="nl-NL" sz="2400">
                <a:solidFill>
                  <a:schemeClr val="dk1"/>
                </a:solidFill>
                <a:ea typeface="Calibri"/>
                <a:cs typeface="Calibri"/>
                <a:sym typeface="Calibri"/>
              </a:rPr>
              <a:t>Conceptuele vaardigheden</a:t>
            </a:r>
          </a:p>
          <a:p>
            <a:pPr marL="571500" indent="-342900">
              <a:lnSpc>
                <a:spcPct val="100000"/>
              </a:lnSpc>
              <a:spcBef>
                <a:spcPts val="480"/>
              </a:spcBef>
              <a:buClr>
                <a:schemeClr val="dk1"/>
              </a:buClr>
              <a:buSzPct val="100000"/>
            </a:pPr>
            <a:r>
              <a:rPr lang="nl-NL" sz="2400">
                <a:solidFill>
                  <a:schemeClr val="dk1"/>
                </a:solidFill>
                <a:ea typeface="Calibri"/>
                <a:cs typeface="Calibri"/>
                <a:sym typeface="Calibri"/>
              </a:rPr>
              <a:t>Benchmarken</a:t>
            </a:r>
          </a:p>
          <a:p>
            <a:pPr marL="571500" indent="-342900">
              <a:lnSpc>
                <a:spcPct val="100000"/>
              </a:lnSpc>
              <a:spcBef>
                <a:spcPts val="480"/>
              </a:spcBef>
              <a:buClr>
                <a:schemeClr val="dk1"/>
              </a:buClr>
              <a:buSzPct val="100000"/>
            </a:pPr>
            <a:r>
              <a:rPr lang="nl-NL" sz="2400">
                <a:solidFill>
                  <a:schemeClr val="dk1"/>
                </a:solidFill>
                <a:ea typeface="Calibri"/>
                <a:cs typeface="Calibri"/>
                <a:sym typeface="Calibri"/>
              </a:rPr>
              <a:t>Data verzamelen + betekenis geven aan data</a:t>
            </a:r>
          </a:p>
          <a:p>
            <a:pPr marL="571500" indent="-342900">
              <a:lnSpc>
                <a:spcPct val="100000"/>
              </a:lnSpc>
              <a:spcBef>
                <a:spcPts val="480"/>
              </a:spcBef>
              <a:buClr>
                <a:schemeClr val="dk1"/>
              </a:buClr>
              <a:buSzPct val="100000"/>
            </a:pPr>
            <a:r>
              <a:rPr lang="nl-NL" sz="2400">
                <a:solidFill>
                  <a:schemeClr val="dk1"/>
                </a:solidFill>
                <a:ea typeface="Calibri"/>
                <a:cs typeface="Calibri"/>
                <a:sym typeface="Calibri"/>
              </a:rPr>
              <a:t>Idealiter: combinatie van onderwijs en onderzoek</a:t>
            </a:r>
          </a:p>
          <a:p>
            <a:pPr marL="571500" indent="-342900">
              <a:lnSpc>
                <a:spcPct val="100000"/>
              </a:lnSpc>
              <a:spcBef>
                <a:spcPts val="480"/>
              </a:spcBef>
              <a:buClr>
                <a:schemeClr val="dk1"/>
              </a:buClr>
              <a:buSzPct val="100000"/>
            </a:pPr>
            <a:r>
              <a:rPr lang="nl-NL" sz="2400">
                <a:solidFill>
                  <a:schemeClr val="dk1"/>
                </a:solidFill>
                <a:ea typeface="Calibri"/>
                <a:cs typeface="Calibri"/>
                <a:sym typeface="Calibri"/>
              </a:rPr>
              <a:t>Als student bouw je heel wat van deze vaardigheden op gedurende je carrière, vaak zonder dat je het direct beseft.</a:t>
            </a:r>
          </a:p>
          <a:p>
            <a:pPr marL="571500" indent="-342900">
              <a:lnSpc>
                <a:spcPct val="100000"/>
              </a:lnSpc>
              <a:spcBef>
                <a:spcPts val="480"/>
              </a:spcBef>
              <a:buClr>
                <a:schemeClr val="dk1"/>
              </a:buClr>
              <a:buSzPct val="100000"/>
            </a:pPr>
            <a:r>
              <a:rPr lang="nl-NL" sz="2400">
                <a:solidFill>
                  <a:schemeClr val="dk1"/>
                </a:solidFill>
                <a:ea typeface="Calibri"/>
                <a:cs typeface="Calibri"/>
                <a:sym typeface="Calibri"/>
              </a:rPr>
              <a:t>Gedurende de 3 jaren is er een zogenaamde (verticale) leerlijn onderzoek.</a:t>
            </a:r>
          </a:p>
          <a:p>
            <a:pPr marL="571500" indent="-342900">
              <a:lnSpc>
                <a:spcPct val="100000"/>
              </a:lnSpc>
              <a:spcBef>
                <a:spcPts val="480"/>
              </a:spcBef>
              <a:buClr>
                <a:schemeClr val="dk1"/>
              </a:buClr>
              <a:buSzPct val="100000"/>
            </a:pPr>
            <a:r>
              <a:rPr lang="nl-NL" sz="2400">
                <a:solidFill>
                  <a:schemeClr val="dk1"/>
                </a:solidFill>
                <a:ea typeface="Calibri"/>
                <a:cs typeface="Calibri"/>
                <a:sym typeface="Calibri"/>
              </a:rPr>
              <a:t>Hoogtepunt van deze leerlijn is de </a:t>
            </a:r>
            <a:r>
              <a:rPr lang="nl-NL" sz="2400" b="1" err="1">
                <a:solidFill>
                  <a:schemeClr val="dk1"/>
                </a:solidFill>
                <a:ea typeface="Calibri"/>
                <a:cs typeface="Calibri"/>
                <a:sym typeface="Calibri"/>
              </a:rPr>
              <a:t>bachelorproef</a:t>
            </a:r>
            <a:r>
              <a:rPr lang="nl-NL" sz="2400">
                <a:solidFill>
                  <a:schemeClr val="dk1"/>
                </a:solidFill>
                <a:ea typeface="Calibri"/>
                <a:cs typeface="Calibri"/>
                <a:sym typeface="Calibri"/>
              </a:rPr>
              <a:t>.</a:t>
            </a:r>
            <a:endParaRPr lang="nl-NL" sz="2400">
              <a:solidFill>
                <a:schemeClr val="dk1"/>
              </a:solidFill>
              <a:ea typeface="Calibri"/>
              <a:cs typeface="Calibri"/>
            </a:endParaRPr>
          </a:p>
        </p:txBody>
      </p:sp>
    </p:spTree>
    <p:extLst>
      <p:ext uri="{BB962C8B-B14F-4D97-AF65-F5344CB8AC3E}">
        <p14:creationId xmlns:p14="http://schemas.microsoft.com/office/powerpoint/2010/main" val="17797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a:spcBef>
                <a:spcPts val="0"/>
              </a:spcBef>
              <a:buClr>
                <a:srgbClr val="58A618"/>
              </a:buClr>
              <a:buSzPct val="25000"/>
            </a:pPr>
            <a:r>
              <a:rPr lang="nl-NL" sz="4400">
                <a:latin typeface="Calibri Light"/>
                <a:ea typeface="Calibri"/>
                <a:cs typeface="Calibri"/>
                <a:sym typeface="Calibri"/>
              </a:rPr>
              <a:t>Onderzoek</a:t>
            </a:r>
            <a:r>
              <a:rPr lang="nl-NL">
                <a:latin typeface="Calibri Light"/>
                <a:ea typeface="Calibri"/>
                <a:cs typeface="Calibri"/>
                <a:sym typeface="Calibri"/>
              </a:rPr>
              <a:t> – enkele kernwoorden</a:t>
            </a:r>
            <a:endParaRPr lang="nl-NL" sz="4400">
              <a:latin typeface="Calibri Light"/>
              <a:ea typeface="Calibri"/>
              <a:cs typeface="Calibri"/>
            </a:endParaRPr>
          </a:p>
        </p:txBody>
      </p:sp>
      <p:sp>
        <p:nvSpPr>
          <p:cNvPr id="453" name="Shape 453"/>
          <p:cNvSpPr txBox="1">
            <a:spLocks noGrp="1"/>
          </p:cNvSpPr>
          <p:nvPr>
            <p:ph type="body" idx="1"/>
          </p:nvPr>
        </p:nvSpPr>
        <p:spPr>
          <a:xfrm>
            <a:off x="457200" y="1600200"/>
            <a:ext cx="7286999" cy="4526100"/>
          </a:xfrm>
          <a:prstGeom prst="rect">
            <a:avLst/>
          </a:prstGeom>
          <a:noFill/>
          <a:ln>
            <a:noFill/>
          </a:ln>
        </p:spPr>
        <p:txBody>
          <a:bodyPr lIns="91425" tIns="45700" rIns="91425" bIns="45700" anchor="t" anchorCtr="0">
            <a:noAutofit/>
          </a:bodyPr>
          <a:lstStyle/>
          <a:p>
            <a:pPr marL="571500" indent="-342900">
              <a:spcBef>
                <a:spcPts val="480"/>
              </a:spcBef>
              <a:buClr>
                <a:schemeClr val="dk1"/>
              </a:buClr>
              <a:buSzPct val="100000"/>
            </a:pPr>
            <a:r>
              <a:rPr lang="nl-NL" sz="2400">
                <a:solidFill>
                  <a:schemeClr val="dk1"/>
                </a:solidFill>
                <a:latin typeface="Calibri"/>
                <a:ea typeface="Calibri"/>
                <a:cs typeface="Calibri"/>
                <a:sym typeface="Calibri"/>
              </a:rPr>
              <a:t>Probleemstelling</a:t>
            </a:r>
          </a:p>
          <a:p>
            <a:pPr marL="571500" indent="-342900">
              <a:spcBef>
                <a:spcPts val="480"/>
              </a:spcBef>
              <a:buClr>
                <a:schemeClr val="dk1"/>
              </a:buClr>
              <a:buSzPct val="100000"/>
            </a:pPr>
            <a:r>
              <a:rPr lang="nl-NL" sz="2400">
                <a:solidFill>
                  <a:schemeClr val="dk1"/>
                </a:solidFill>
                <a:latin typeface="Calibri"/>
                <a:ea typeface="Calibri"/>
                <a:cs typeface="Calibri"/>
                <a:sym typeface="Calibri"/>
              </a:rPr>
              <a:t>Doelstelling</a:t>
            </a:r>
          </a:p>
          <a:p>
            <a:pPr marL="571500" indent="-342900">
              <a:spcBef>
                <a:spcPts val="480"/>
              </a:spcBef>
              <a:buClr>
                <a:schemeClr val="dk1"/>
              </a:buClr>
              <a:buSzPct val="100000"/>
            </a:pPr>
            <a:r>
              <a:rPr lang="nl-NL" sz="2400">
                <a:solidFill>
                  <a:schemeClr val="dk1"/>
                </a:solidFill>
                <a:latin typeface="Calibri"/>
                <a:ea typeface="Calibri"/>
                <a:cs typeface="Calibri"/>
                <a:sym typeface="Calibri"/>
              </a:rPr>
              <a:t>Centrale onderzoeksvraag / -vragen</a:t>
            </a:r>
          </a:p>
          <a:p>
            <a:pPr marL="571500" indent="-342900">
              <a:spcBef>
                <a:spcPts val="480"/>
              </a:spcBef>
              <a:buClr>
                <a:schemeClr val="dk1"/>
              </a:buClr>
              <a:buSzPct val="100000"/>
            </a:pPr>
            <a:r>
              <a:rPr lang="nl-NL" sz="2400">
                <a:solidFill>
                  <a:schemeClr val="dk1"/>
                </a:solidFill>
                <a:latin typeface="Calibri"/>
                <a:ea typeface="Calibri"/>
                <a:cs typeface="Calibri"/>
                <a:sym typeface="Calibri"/>
              </a:rPr>
              <a:t>Onderzoeksmethode</a:t>
            </a:r>
          </a:p>
          <a:p>
            <a:pPr marL="571500" indent="-342900">
              <a:spcBef>
                <a:spcPts val="480"/>
              </a:spcBef>
              <a:buClr>
                <a:schemeClr val="dk1"/>
              </a:buClr>
              <a:buSzPct val="100000"/>
            </a:pPr>
            <a:r>
              <a:rPr lang="nl-NL" sz="2400">
                <a:solidFill>
                  <a:schemeClr val="dk1"/>
                </a:solidFill>
                <a:latin typeface="Calibri"/>
                <a:ea typeface="Calibri"/>
                <a:cs typeface="Calibri"/>
                <a:sym typeface="Calibri"/>
              </a:rPr>
              <a:t>Onderzoeksresultaat</a:t>
            </a:r>
          </a:p>
          <a:p>
            <a:pPr marL="571500" indent="-342900">
              <a:spcBef>
                <a:spcPts val="480"/>
              </a:spcBef>
              <a:buClr>
                <a:schemeClr val="dk1"/>
              </a:buClr>
              <a:buSzPct val="100000"/>
            </a:pPr>
            <a:r>
              <a:rPr lang="nl-NL" sz="2400">
                <a:solidFill>
                  <a:schemeClr val="dk1"/>
                </a:solidFill>
                <a:latin typeface="Calibri"/>
                <a:ea typeface="Calibri"/>
                <a:cs typeface="Calibri"/>
                <a:sym typeface="Calibri"/>
              </a:rPr>
              <a:t>Discussie</a:t>
            </a:r>
          </a:p>
          <a:p>
            <a:pPr marL="571500" indent="-342900">
              <a:spcBef>
                <a:spcPts val="480"/>
              </a:spcBef>
              <a:buClr>
                <a:schemeClr val="dk1"/>
              </a:buClr>
              <a:buSzPct val="100000"/>
            </a:pPr>
            <a:r>
              <a:rPr lang="nl-NL" sz="2400">
                <a:solidFill>
                  <a:schemeClr val="dk1"/>
                </a:solidFill>
                <a:latin typeface="Calibri"/>
                <a:ea typeface="Calibri"/>
                <a:cs typeface="Calibri"/>
                <a:sym typeface="Calibri"/>
              </a:rPr>
              <a:t>Informatiebronnen</a:t>
            </a:r>
          </a:p>
        </p:txBody>
      </p:sp>
    </p:spTree>
    <p:extLst>
      <p:ext uri="{BB962C8B-B14F-4D97-AF65-F5344CB8AC3E}">
        <p14:creationId xmlns:p14="http://schemas.microsoft.com/office/powerpoint/2010/main" val="125881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Shape 123"/>
          <p:cNvPicPr preferRelativeResize="0"/>
          <p:nvPr/>
        </p:nvPicPr>
        <p:blipFill rotWithShape="1">
          <a:blip r:embed="rId3">
            <a:alphaModFix/>
          </a:blip>
          <a:srcRect/>
          <a:stretch/>
        </p:blipFill>
        <p:spPr>
          <a:xfrm>
            <a:off x="-413256" y="-120316"/>
            <a:ext cx="11630527" cy="6978316"/>
          </a:xfrm>
          <a:prstGeom prst="rect">
            <a:avLst/>
          </a:prstGeom>
          <a:noFill/>
          <a:ln>
            <a:noFill/>
          </a:ln>
        </p:spPr>
      </p:pic>
    </p:spTree>
    <p:extLst>
      <p:ext uri="{BB962C8B-B14F-4D97-AF65-F5344CB8AC3E}">
        <p14:creationId xmlns:p14="http://schemas.microsoft.com/office/powerpoint/2010/main" val="135315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58A618"/>
              </a:buClr>
              <a:buSzPct val="25000"/>
              <a:buFont typeface="Calibri"/>
              <a:buNone/>
            </a:pPr>
            <a:r>
              <a:rPr lang="nl-NL" sz="4400" b="1" i="0" u="none" strike="noStrike" cap="none" baseline="0">
                <a:latin typeface="Calibri Light"/>
                <a:ea typeface="Calibri"/>
                <a:cs typeface="Calibri"/>
                <a:sym typeface="Calibri"/>
              </a:rPr>
              <a:t>Wat is onderzoek?</a:t>
            </a:r>
            <a:endParaRPr lang="nl-NL" sz="4400" b="1" i="0" u="none" strike="noStrike" cap="none" baseline="0">
              <a:latin typeface="Calibri Light"/>
              <a:ea typeface="Calibri"/>
              <a:cs typeface="Calibri"/>
            </a:endParaRPr>
          </a:p>
        </p:txBody>
      </p:sp>
      <p:sp>
        <p:nvSpPr>
          <p:cNvPr id="129" name="Shape 129"/>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0" marR="0" lvl="0" indent="0" algn="just" rtl="0">
              <a:spcBef>
                <a:spcPts val="0"/>
              </a:spcBef>
              <a:buClr>
                <a:schemeClr val="dk1"/>
              </a:buClr>
              <a:buFont typeface="Arial"/>
              <a:buNone/>
            </a:pPr>
            <a:endParaRPr sz="3200" b="0" i="0" u="none" strike="noStrike" cap="none" baseline="0">
              <a:solidFill>
                <a:srgbClr val="000000"/>
              </a:solidFill>
              <a:latin typeface="Calibri"/>
              <a:ea typeface="Calibri"/>
              <a:cs typeface="Calibri"/>
              <a:sym typeface="Calibri"/>
            </a:endParaRPr>
          </a:p>
          <a:p>
            <a:pPr marL="0" marR="0" lvl="0" indent="0" algn="just" rtl="0">
              <a:spcBef>
                <a:spcPts val="640"/>
              </a:spcBef>
              <a:buClr>
                <a:srgbClr val="000000"/>
              </a:buClr>
              <a:buSzPct val="25000"/>
              <a:buFont typeface="Arial"/>
              <a:buNone/>
            </a:pPr>
            <a:r>
              <a:rPr lang="nl-NL" sz="3200" b="0" i="0" u="none" strike="noStrike" cap="none" baseline="0">
                <a:solidFill>
                  <a:srgbClr val="000000"/>
                </a:solidFill>
                <a:latin typeface="Calibri"/>
                <a:ea typeface="Calibri"/>
                <a:cs typeface="Calibri"/>
                <a:sym typeface="Calibri"/>
              </a:rPr>
              <a:t>“Doel van wetenschappelijk onderzoek kan zijn </a:t>
            </a:r>
            <a:r>
              <a:rPr lang="nl-NL" sz="3200" b="0" i="0" u="sng" strike="noStrike" cap="none" baseline="0">
                <a:solidFill>
                  <a:srgbClr val="000000"/>
                </a:solidFill>
                <a:latin typeface="Calibri"/>
                <a:ea typeface="Calibri"/>
                <a:cs typeface="Calibri"/>
                <a:sym typeface="Calibri"/>
              </a:rPr>
              <a:t>om bepaalde feiten of principes te ontdekken of te grondvesten</a:t>
            </a:r>
            <a:r>
              <a:rPr lang="nl-NL" sz="3200" b="0" i="0" u="none" strike="noStrike" cap="none" baseline="0">
                <a:solidFill>
                  <a:srgbClr val="000000"/>
                </a:solidFill>
                <a:latin typeface="Calibri"/>
                <a:ea typeface="Calibri"/>
                <a:cs typeface="Calibri"/>
                <a:sym typeface="Calibri"/>
              </a:rPr>
              <a:t>. Doel kan ook zijn het </a:t>
            </a:r>
            <a:r>
              <a:rPr lang="nl-NL" sz="3200" b="0" i="0" u="sng" strike="noStrike" cap="none" baseline="0">
                <a:solidFill>
                  <a:srgbClr val="000000"/>
                </a:solidFill>
                <a:latin typeface="Calibri"/>
                <a:ea typeface="Calibri"/>
                <a:cs typeface="Calibri"/>
                <a:sym typeface="Calibri"/>
              </a:rPr>
              <a:t>toepassen van kennis voor praktische doeleinden</a:t>
            </a:r>
            <a:r>
              <a:rPr lang="nl-NL" sz="3200" b="0" i="0" u="none" strike="noStrike" cap="none" baseline="0">
                <a:solidFill>
                  <a:srgbClr val="000000"/>
                </a:solidFill>
                <a:latin typeface="Calibri"/>
                <a:ea typeface="Calibri"/>
                <a:cs typeface="Calibri"/>
                <a:sym typeface="Calibri"/>
              </a:rPr>
              <a:t>.” – </a:t>
            </a:r>
            <a:r>
              <a:rPr lang="nl-NL" sz="3200" b="1" i="0" u="none" strike="noStrike" cap="none" baseline="0">
                <a:solidFill>
                  <a:srgbClr val="000000"/>
                </a:solidFill>
                <a:latin typeface="Calibri"/>
                <a:ea typeface="Calibri"/>
                <a:cs typeface="Calibri"/>
                <a:sym typeface="Calibri"/>
              </a:rPr>
              <a:t>Wikipedia</a:t>
            </a:r>
            <a:r>
              <a:rPr lang="nl-NL" sz="3200" b="0" i="0" u="none" strike="noStrike" cap="none" baseline="0">
                <a:solidFill>
                  <a:srgbClr val="000000"/>
                </a:solidFill>
                <a:latin typeface="Calibri"/>
                <a:ea typeface="Calibri"/>
                <a:cs typeface="Calibri"/>
                <a:sym typeface="Calibri"/>
              </a:rPr>
              <a:t>.</a:t>
            </a:r>
          </a:p>
        </p:txBody>
      </p:sp>
    </p:spTree>
    <p:extLst>
      <p:ext uri="{BB962C8B-B14F-4D97-AF65-F5344CB8AC3E}">
        <p14:creationId xmlns:p14="http://schemas.microsoft.com/office/powerpoint/2010/main" val="71017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58A618"/>
              </a:buClr>
              <a:buSzPct val="25000"/>
              <a:buFont typeface="Calibri"/>
              <a:buNone/>
            </a:pPr>
            <a:r>
              <a:rPr lang="nl-NL" sz="4400" b="1" i="0" u="none" strike="noStrike" cap="none" baseline="0">
                <a:latin typeface="Calibri Light"/>
                <a:ea typeface="Calibri"/>
                <a:cs typeface="Calibri"/>
                <a:sym typeface="Calibri"/>
              </a:rPr>
              <a:t>Fundamenteel vs. </a:t>
            </a:r>
            <a:r>
              <a:rPr lang="nl-NL" sz="4400" b="1">
                <a:latin typeface="Calibri Light"/>
                <a:ea typeface="Calibri"/>
                <a:cs typeface="Calibri"/>
                <a:sym typeface="Calibri"/>
              </a:rPr>
              <a:t>P</a:t>
            </a:r>
            <a:r>
              <a:rPr lang="nl-NL" sz="4400" b="1" i="0" u="none" strike="noStrike" cap="none" baseline="0">
                <a:latin typeface="Calibri Light"/>
                <a:ea typeface="Calibri"/>
                <a:cs typeface="Calibri"/>
                <a:sym typeface="Calibri"/>
              </a:rPr>
              <a:t>raktijkgericht</a:t>
            </a:r>
            <a:endParaRPr lang="nl-NL" sz="4400" b="1" i="0" u="none" strike="noStrike" cap="none" baseline="0">
              <a:latin typeface="Calibri Light"/>
              <a:ea typeface="Calibri"/>
              <a:cs typeface="Calibri"/>
            </a:endParaRPr>
          </a:p>
        </p:txBody>
      </p:sp>
      <p:sp>
        <p:nvSpPr>
          <p:cNvPr id="135" name="Shape 135"/>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algn="just">
              <a:spcBef>
                <a:spcPts val="0"/>
              </a:spcBef>
              <a:buClr>
                <a:schemeClr val="dk1"/>
              </a:buClr>
              <a:buSzPct val="100000"/>
            </a:pPr>
            <a:r>
              <a:rPr lang="nl-NL" sz="3200" b="0" i="0" u="none" strike="noStrike" cap="none" baseline="0">
                <a:solidFill>
                  <a:schemeClr val="dk1"/>
                </a:solidFill>
                <a:latin typeface="Calibri"/>
                <a:ea typeface="Calibri"/>
                <a:cs typeface="Calibri"/>
                <a:sym typeface="Calibri"/>
              </a:rPr>
              <a:t>Fundamenteel of Basis-onderzoek:</a:t>
            </a:r>
          </a:p>
          <a:p>
            <a:pPr lvl="1" algn="just">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is onderzoek over een onderwerp dat een fundament (basisbeginsel, uitgangspunt, principe) van een wetenschappelijke discipline is.</a:t>
            </a:r>
          </a:p>
          <a:p>
            <a:pPr lvl="1" algn="just">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is sterk theoretisch van aard.</a:t>
            </a:r>
          </a:p>
          <a:p>
            <a:pPr lvl="1" algn="just">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gebeurt vaak aan universiteiten.</a:t>
            </a:r>
          </a:p>
        </p:txBody>
      </p:sp>
    </p:spTree>
    <p:extLst>
      <p:ext uri="{BB962C8B-B14F-4D97-AF65-F5344CB8AC3E}">
        <p14:creationId xmlns:p14="http://schemas.microsoft.com/office/powerpoint/2010/main" val="1693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lvl="0">
              <a:buSzPct val="25000"/>
            </a:pPr>
            <a:r>
              <a:rPr lang="nl-NL" sz="4400" b="1">
                <a:latin typeface="Calibri Light"/>
                <a:ea typeface="Calibri"/>
                <a:cs typeface="Calibri"/>
                <a:sym typeface="Calibri"/>
              </a:rPr>
              <a:t>Fundamenteel vs. Praktijkgericht</a:t>
            </a:r>
            <a:endParaRPr lang="nl-NL" sz="4400" b="1" i="0" u="none" strike="noStrike" cap="none" baseline="0">
              <a:latin typeface="Calibri Light"/>
              <a:ea typeface="Calibri"/>
              <a:cs typeface="Calibri"/>
            </a:endParaRPr>
          </a:p>
        </p:txBody>
      </p:sp>
      <p:pic>
        <p:nvPicPr>
          <p:cNvPr id="141" name="Shape 141"/>
          <p:cNvPicPr preferRelativeResize="0"/>
          <p:nvPr/>
        </p:nvPicPr>
        <p:blipFill>
          <a:blip r:embed="rId3">
            <a:alphaModFix/>
          </a:blip>
          <a:stretch>
            <a:fillRect/>
          </a:stretch>
        </p:blipFill>
        <p:spPr>
          <a:xfrm>
            <a:off x="319108" y="1417637"/>
            <a:ext cx="8505783" cy="4236883"/>
          </a:xfrm>
          <a:prstGeom prst="rect">
            <a:avLst/>
          </a:prstGeom>
          <a:noFill/>
          <a:ln>
            <a:noFill/>
          </a:ln>
        </p:spPr>
      </p:pic>
    </p:spTree>
    <p:extLst>
      <p:ext uri="{BB962C8B-B14F-4D97-AF65-F5344CB8AC3E}">
        <p14:creationId xmlns:p14="http://schemas.microsoft.com/office/powerpoint/2010/main" val="123660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lvl="0">
              <a:buSzPct val="25000"/>
            </a:pPr>
            <a:r>
              <a:rPr lang="nl-NL" b="1">
                <a:latin typeface="Calibri Light"/>
                <a:cs typeface="Calibri"/>
                <a:sym typeface="Calibri"/>
              </a:rPr>
              <a:t>Fundamenteel</a:t>
            </a:r>
            <a:r>
              <a:rPr lang="nl-NL" sz="4400" b="1">
                <a:solidFill>
                  <a:srgbClr val="58A618"/>
                </a:solidFill>
                <a:latin typeface="Calibri"/>
                <a:ea typeface="Calibri"/>
                <a:cs typeface="Calibri"/>
                <a:sym typeface="Calibri"/>
              </a:rPr>
              <a:t> </a:t>
            </a:r>
            <a:r>
              <a:rPr lang="nl-NL" b="1">
                <a:latin typeface="Calibri Light"/>
                <a:cs typeface="Calibri"/>
                <a:sym typeface="Calibri"/>
              </a:rPr>
              <a:t>vs. Praktijkgericht</a:t>
            </a:r>
          </a:p>
        </p:txBody>
      </p:sp>
      <p:sp>
        <p:nvSpPr>
          <p:cNvPr id="147" name="Shape 147"/>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a:spcBef>
                <a:spcPts val="0"/>
              </a:spcBef>
              <a:buClr>
                <a:schemeClr val="dk1"/>
              </a:buClr>
              <a:buSzPct val="100000"/>
            </a:pPr>
            <a:r>
              <a:rPr lang="nl-NL" sz="3200" b="0" i="0" u="none" strike="noStrike" cap="none" baseline="0">
                <a:solidFill>
                  <a:schemeClr val="dk1"/>
                </a:solidFill>
                <a:latin typeface="Calibri"/>
                <a:ea typeface="Calibri"/>
                <a:cs typeface="Calibri"/>
                <a:sym typeface="Calibri"/>
              </a:rPr>
              <a:t>Toegepast of Praktijkgericht onderzoek:</a:t>
            </a:r>
          </a:p>
          <a:p>
            <a:pPr lvl="1" algn="just">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sluit aan bij noden van de maatschappij.</a:t>
            </a:r>
          </a:p>
          <a:p>
            <a:pPr lvl="1" algn="just">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genereert kennis, inzichten en producten die bijdragen tot het oplossen van problemen in de beroepspraktijk en/of aan de ontwikkeling en innovatie van de beroepspraktijk.</a:t>
            </a:r>
          </a:p>
          <a:p>
            <a:pPr lvl="1" algn="just">
              <a:spcBef>
                <a:spcPts val="560"/>
              </a:spcBef>
              <a:buClr>
                <a:schemeClr val="dk1"/>
              </a:buClr>
              <a:buSzPct val="100000"/>
            </a:pPr>
            <a:r>
              <a:rPr lang="nl-NL" sz="2800" b="0" i="0" u="none" strike="noStrike" cap="none" baseline="0">
                <a:solidFill>
                  <a:schemeClr val="dk1"/>
                </a:solidFill>
                <a:latin typeface="Calibri"/>
                <a:ea typeface="Calibri"/>
                <a:cs typeface="Calibri"/>
                <a:sym typeface="Calibri"/>
              </a:rPr>
              <a:t>gebeurt vaker aan hogescholen.</a:t>
            </a:r>
          </a:p>
        </p:txBody>
      </p:sp>
    </p:spTree>
    <p:extLst>
      <p:ext uri="{BB962C8B-B14F-4D97-AF65-F5344CB8AC3E}">
        <p14:creationId xmlns:p14="http://schemas.microsoft.com/office/powerpoint/2010/main" val="77452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dc40555-4930-49f9-9de7-282035349440">
      <UserInfo>
        <DisplayName>Steven Palmaers</DisplayName>
        <AccountId>100</AccountId>
        <AccountType/>
      </UserInfo>
      <UserInfo>
        <DisplayName>Roel Bosmans</DisplayName>
        <AccountId>107</AccountId>
        <AccountType/>
      </UserInfo>
      <UserInfo>
        <DisplayName>Hermien Raedts</DisplayName>
        <AccountId>6028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ADEC6D74FD1944A4EF9E273B380A3A" ma:contentTypeVersion="9" ma:contentTypeDescription="Een nieuw document maken." ma:contentTypeScope="" ma:versionID="5d2cbb2b158fa897558464f698e42b98">
  <xsd:schema xmlns:xsd="http://www.w3.org/2001/XMLSchema" xmlns:xs="http://www.w3.org/2001/XMLSchema" xmlns:p="http://schemas.microsoft.com/office/2006/metadata/properties" xmlns:ns2="2dc40555-4930-49f9-9de7-282035349440" xmlns:ns3="cda65b37-b972-4c82-a7f9-c8cd1c3d3683" targetNamespace="http://schemas.microsoft.com/office/2006/metadata/properties" ma:root="true" ma:fieldsID="dec0271dc68e6b51aea340784ddb877d" ns2:_="" ns3:_="">
    <xsd:import namespace="2dc40555-4930-49f9-9de7-282035349440"/>
    <xsd:import namespace="cda65b37-b972-4c82-a7f9-c8cd1c3d368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c40555-4930-49f9-9de7-282035349440" elementFormDefault="qualified">
    <xsd:import namespace="http://schemas.microsoft.com/office/2006/documentManagement/types"/>
    <xsd:import namespace="http://schemas.microsoft.com/office/infopath/2007/PartnerControls"/>
    <xsd:element name="SharedWithUsers" ma:index="8"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a65b37-b972-4c82-a7f9-c8cd1c3d368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E43C06-8FC2-44DF-84F9-FAB38434B939}">
  <ds:schemaRefs>
    <ds:schemaRef ds:uri="2dc40555-4930-49f9-9de7-282035349440"/>
    <ds:schemaRef ds:uri="cda65b37-b972-4c82-a7f9-c8cd1c3d368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B4349A0-0686-43C2-AA05-36E11A4F2968}">
  <ds:schemaRefs>
    <ds:schemaRef ds:uri="2dc40555-4930-49f9-9de7-282035349440"/>
    <ds:schemaRef ds:uri="cda65b37-b972-4c82-a7f9-c8cd1c3d36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AF7100F-0091-4850-A533-DBE51305B2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833</Words>
  <Application>Microsoft Office PowerPoint</Application>
  <PresentationFormat>Diavoorstelling (4:3)</PresentationFormat>
  <Paragraphs>185</Paragraphs>
  <Slides>42</Slides>
  <Notes>40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42</vt:i4>
      </vt:variant>
    </vt:vector>
  </HeadingPairs>
  <TitlesOfParts>
    <vt:vector size="47" baseType="lpstr">
      <vt:lpstr>Arial</vt:lpstr>
      <vt:lpstr>Calibri</vt:lpstr>
      <vt:lpstr>Calibri Light</vt:lpstr>
      <vt:lpstr>Calibri,Sans-Serif</vt:lpstr>
      <vt:lpstr>Kantoorthema</vt:lpstr>
      <vt:lpstr>Projectweek - onderzoek</vt:lpstr>
      <vt:lpstr>VRAAG: Welk beeld heb je als je aan onderzoek denkt?</vt:lpstr>
      <vt:lpstr>PowerPoint-presentatie</vt:lpstr>
      <vt:lpstr>PowerPoint-presentatie</vt:lpstr>
      <vt:lpstr>PowerPoint-presentatie</vt:lpstr>
      <vt:lpstr>Wat is onderzoek?</vt:lpstr>
      <vt:lpstr>Fundamenteel vs. Praktijkgericht</vt:lpstr>
      <vt:lpstr>Fundamenteel vs. Praktijkgericht</vt:lpstr>
      <vt:lpstr>Fundamenteel vs. Praktijkgericht</vt:lpstr>
      <vt:lpstr>Vooroordelen</vt:lpstr>
      <vt:lpstr>Opdracht 1</vt:lpstr>
      <vt:lpstr>Project 1</vt:lpstr>
      <vt:lpstr>Project 2</vt:lpstr>
      <vt:lpstr>Project 3</vt:lpstr>
      <vt:lpstr>Project 4</vt:lpstr>
      <vt:lpstr>Project 5</vt:lpstr>
      <vt:lpstr>Project 6</vt:lpstr>
      <vt:lpstr>VRAAG: Wat heb je nodig om aan onderzoek te doen?</vt:lpstr>
      <vt:lpstr>ONDERZOEKERS</vt:lpstr>
      <vt:lpstr>PXL-Research </vt:lpstr>
      <vt:lpstr>PowerPoint-presentatie</vt:lpstr>
      <vt:lpstr>PXL Smart ICT – 21 medewerkers</vt:lpstr>
      <vt:lpstr>Smart ICT</vt:lpstr>
      <vt:lpstr>Smart ICT</vt:lpstr>
      <vt:lpstr>Speerpunt “VR/AR”</vt:lpstr>
      <vt:lpstr>Speerpunt “AI/data science”</vt:lpstr>
      <vt:lpstr>Speerpunt “Internet of Things”</vt:lpstr>
      <vt:lpstr>VRAAG: Wat heb je nodig om aan onderzoek te doen?</vt:lpstr>
      <vt:lpstr>GELD</vt:lpstr>
      <vt:lpstr>PowerPoint-presentatie</vt:lpstr>
      <vt:lpstr>PowerPoint-presentatie</vt:lpstr>
      <vt:lpstr>Hogeschoolniveau</vt:lpstr>
      <vt:lpstr>Andere projecten</vt:lpstr>
      <vt:lpstr>VRAAG: Wat heb je nodig om aan onderzoek te doen?</vt:lpstr>
      <vt:lpstr>ONDERWERP</vt:lpstr>
      <vt:lpstr>Blockchain</vt:lpstr>
      <vt:lpstr>Smart Cities</vt:lpstr>
      <vt:lpstr>Sensoren =&gt; Edge AI</vt:lpstr>
      <vt:lpstr>VRAAG: Moet ik daar als student van wakker liggen?</vt:lpstr>
      <vt:lpstr>Onderwijs vs. onderzoek</vt:lpstr>
      <vt:lpstr>Onderzoekscompetenties</vt:lpstr>
      <vt:lpstr>Onderzoek – enkele kernwoorden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Projectweek - onderzoek</dc:title>
  <dc:creator>Nathalie Fuchs</dc:creator>
  <cp:lastModifiedBy>Milosz Boghe</cp:lastModifiedBy>
  <cp:revision>3</cp:revision>
  <dcterms:created xsi:type="dcterms:W3CDTF">2019-02-13T01:49:36Z</dcterms:created>
  <dcterms:modified xsi:type="dcterms:W3CDTF">2020-02-13T12:22:49Z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0x0101000DADEC6D74FD1944A4EF9E273B380A3A</vt:lpwstr>
  </property>
</Properties>
</file>